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28"/>
  </p:notesMasterIdLst>
  <p:sldIdLst>
    <p:sldId id="275" r:id="rId5"/>
    <p:sldId id="495" r:id="rId6"/>
    <p:sldId id="432" r:id="rId7"/>
    <p:sldId id="475" r:id="rId8"/>
    <p:sldId id="490" r:id="rId9"/>
    <p:sldId id="482" r:id="rId10"/>
    <p:sldId id="484" r:id="rId11"/>
    <p:sldId id="436" r:id="rId12"/>
    <p:sldId id="485" r:id="rId13"/>
    <p:sldId id="435" r:id="rId14"/>
    <p:sldId id="489" r:id="rId15"/>
    <p:sldId id="480" r:id="rId16"/>
    <p:sldId id="438" r:id="rId17"/>
    <p:sldId id="487" r:id="rId18"/>
    <p:sldId id="481" r:id="rId19"/>
    <p:sldId id="493" r:id="rId20"/>
    <p:sldId id="488" r:id="rId21"/>
    <p:sldId id="479" r:id="rId22"/>
    <p:sldId id="491" r:id="rId23"/>
    <p:sldId id="492" r:id="rId24"/>
    <p:sldId id="441" r:id="rId25"/>
    <p:sldId id="494" r:id="rId26"/>
    <p:sldId id="425" r:id="rId27"/>
  </p:sldIdLst>
  <p:sldSz cx="11522075" cy="6480175"/>
  <p:notesSz cx="10233025" cy="7102475"/>
  <p:defaultTextStyle>
    <a:defPPr>
      <a:defRPr lang="en-GB"/>
    </a:defPPr>
    <a:lvl1pPr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1pPr>
    <a:lvl2pPr marL="742950" indent="-28575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2pPr>
    <a:lvl3pPr marL="11430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3pPr>
    <a:lvl4pPr marL="16002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4pPr>
    <a:lvl5pPr marL="20574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5pPr>
    <a:lvl6pPr marL="22860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6pPr>
    <a:lvl7pPr marL="27432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7pPr>
    <a:lvl8pPr marL="32004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8pPr>
    <a:lvl9pPr marL="36576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2046">
          <p15:clr>
            <a:srgbClr val="A4A3A4"/>
          </p15:clr>
        </p15:guide>
        <p15:guide id="4" pos="3687">
          <p15:clr>
            <a:srgbClr val="A4A3A4"/>
          </p15:clr>
        </p15:guide>
      </p15:sldGuideLst>
    </p:ext>
    <p:ext uri="{2D200454-40CA-4A62-9FC3-DE9A4176ACB9}">
      <p15:notesGuideLst xmlns:p15="http://schemas.microsoft.com/office/powerpoint/2012/main">
        <p15:guide id="1" orient="horz" pos="1913" userDrawn="1">
          <p15:clr>
            <a:srgbClr val="A4A3A4"/>
          </p15:clr>
        </p15:guide>
        <p15:guide id="2" pos="292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84D1"/>
    <a:srgbClr val="004586"/>
    <a:srgbClr val="999999"/>
    <a:srgbClr val="83C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07" autoAdjust="0"/>
    <p:restoredTop sz="83754" autoAdjust="0"/>
  </p:normalViewPr>
  <p:slideViewPr>
    <p:cSldViewPr>
      <p:cViewPr varScale="1">
        <p:scale>
          <a:sx n="66" d="100"/>
          <a:sy n="66" d="100"/>
        </p:scale>
        <p:origin x="708" y="52"/>
      </p:cViewPr>
      <p:guideLst>
        <p:guide orient="horz" pos="2160"/>
        <p:guide pos="2880"/>
        <p:guide orient="horz" pos="2046"/>
        <p:guide pos="3687"/>
      </p:guideLst>
    </p:cSldViewPr>
  </p:slideViewPr>
  <p:outlineViewPr>
    <p:cViewPr varScale="1">
      <p:scale>
        <a:sx n="170" d="200"/>
        <a:sy n="170" d="200"/>
      </p:scale>
      <p:origin x="-780" y="-8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1913"/>
        <p:guide pos="29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4D9B1F-6266-49EA-AB4B-5E46986A8CA0}" type="doc">
      <dgm:prSet loTypeId="urn:microsoft.com/office/officeart/2005/8/layout/hProcess9" loCatId="process" qsTypeId="urn:microsoft.com/office/officeart/2005/8/quickstyle/simple1" qsCatId="simple" csTypeId="urn:microsoft.com/office/officeart/2005/8/colors/accent1_2" csCatId="accent1" phldr="1"/>
      <dgm:spPr/>
    </dgm:pt>
    <dgm:pt modelId="{686C246A-2651-469A-85EA-B55A27AE1A55}">
      <dgm:prSet phldrT="[Tekst]" custT="1"/>
      <dgm:spPr/>
      <dgm:t>
        <a:bodyPr/>
        <a:lstStyle/>
        <a:p>
          <a:pPr algn="ctr"/>
          <a:endParaRPr lang="et-EE" sz="1500" dirty="0"/>
        </a:p>
        <a:p>
          <a:pPr algn="ctr"/>
          <a:r>
            <a:rPr lang="et-EE" sz="2000" b="1" dirty="0"/>
            <a:t>Toetatavad tegevused</a:t>
          </a:r>
        </a:p>
      </dgm:t>
    </dgm:pt>
    <dgm:pt modelId="{169AA208-1601-412A-BB6F-CAB8CEE10F21}" type="parTrans" cxnId="{A7D494F1-A172-4DAC-B1A2-8AB6725F1F6A}">
      <dgm:prSet/>
      <dgm:spPr/>
      <dgm:t>
        <a:bodyPr/>
        <a:lstStyle/>
        <a:p>
          <a:endParaRPr lang="et-EE"/>
        </a:p>
      </dgm:t>
    </dgm:pt>
    <dgm:pt modelId="{0B299280-786F-45AA-BB85-34B748C7426A}" type="sibTrans" cxnId="{A7D494F1-A172-4DAC-B1A2-8AB6725F1F6A}">
      <dgm:prSet/>
      <dgm:spPr/>
      <dgm:t>
        <a:bodyPr/>
        <a:lstStyle/>
        <a:p>
          <a:endParaRPr lang="et-EE"/>
        </a:p>
      </dgm:t>
    </dgm:pt>
    <dgm:pt modelId="{E2CA33D0-D73E-4ABB-BAC1-B3EC906D4622}">
      <dgm:prSet/>
      <dgm:spPr/>
      <dgm:t>
        <a:bodyPr/>
        <a:lstStyle/>
        <a:p>
          <a:pPr algn="l"/>
          <a:endParaRPr lang="et-EE" sz="1200" dirty="0"/>
        </a:p>
      </dgm:t>
    </dgm:pt>
    <dgm:pt modelId="{11836C2A-293B-472E-8FAE-05C5689DC48F}" type="parTrans" cxnId="{3C1F6E49-9490-44B1-ADCC-5702D1B83655}">
      <dgm:prSet/>
      <dgm:spPr/>
      <dgm:t>
        <a:bodyPr/>
        <a:lstStyle/>
        <a:p>
          <a:endParaRPr lang="et-EE"/>
        </a:p>
      </dgm:t>
    </dgm:pt>
    <dgm:pt modelId="{E592F50F-FFF6-498C-865E-573BFA63809A}" type="sibTrans" cxnId="{3C1F6E49-9490-44B1-ADCC-5702D1B83655}">
      <dgm:prSet/>
      <dgm:spPr/>
      <dgm:t>
        <a:bodyPr/>
        <a:lstStyle/>
        <a:p>
          <a:endParaRPr lang="et-EE"/>
        </a:p>
      </dgm:t>
    </dgm:pt>
    <dgm:pt modelId="{91ABFBE7-060B-42CD-BDE3-60542FD4A2C9}">
      <dgm:prSet/>
      <dgm:spPr/>
      <dgm:t>
        <a:bodyPr/>
        <a:lstStyle/>
        <a:p>
          <a:pPr algn="l"/>
          <a:endParaRPr lang="et-EE" sz="1200"/>
        </a:p>
      </dgm:t>
    </dgm:pt>
    <dgm:pt modelId="{42E7D56A-6FC0-41B6-8ACC-5EC5AE91E8F6}" type="parTrans" cxnId="{26FC9F8F-BBD9-4AF0-BCC4-109C255AA0FE}">
      <dgm:prSet/>
      <dgm:spPr/>
      <dgm:t>
        <a:bodyPr/>
        <a:lstStyle/>
        <a:p>
          <a:endParaRPr lang="et-EE"/>
        </a:p>
      </dgm:t>
    </dgm:pt>
    <dgm:pt modelId="{C227C9C2-88EB-4F4C-93E3-1F997CA938E8}" type="sibTrans" cxnId="{26FC9F8F-BBD9-4AF0-BCC4-109C255AA0FE}">
      <dgm:prSet/>
      <dgm:spPr/>
      <dgm:t>
        <a:bodyPr/>
        <a:lstStyle/>
        <a:p>
          <a:endParaRPr lang="et-EE"/>
        </a:p>
      </dgm:t>
    </dgm:pt>
    <dgm:pt modelId="{BD5638CE-A673-4747-8C7C-B5EFA1D4347B}">
      <dgm:prSet/>
      <dgm:spPr/>
      <dgm:t>
        <a:bodyPr/>
        <a:lstStyle/>
        <a:p>
          <a:pPr algn="l"/>
          <a:endParaRPr lang="et-EE" sz="1200"/>
        </a:p>
      </dgm:t>
    </dgm:pt>
    <dgm:pt modelId="{02AFC39A-3BE8-472F-B9CF-16E87B2B4E85}" type="parTrans" cxnId="{1D6CD348-40AF-4609-B621-7D8280C1FD64}">
      <dgm:prSet/>
      <dgm:spPr/>
      <dgm:t>
        <a:bodyPr/>
        <a:lstStyle/>
        <a:p>
          <a:endParaRPr lang="et-EE"/>
        </a:p>
      </dgm:t>
    </dgm:pt>
    <dgm:pt modelId="{F0BD6DF8-EDEE-4E6E-B82D-B740885D9A46}" type="sibTrans" cxnId="{1D6CD348-40AF-4609-B621-7D8280C1FD64}">
      <dgm:prSet/>
      <dgm:spPr/>
      <dgm:t>
        <a:bodyPr/>
        <a:lstStyle/>
        <a:p>
          <a:endParaRPr lang="et-EE"/>
        </a:p>
      </dgm:t>
    </dgm:pt>
    <dgm:pt modelId="{EA5DBF03-B4BE-4D22-ACE1-734CC966B68E}">
      <dgm:prSet custT="1"/>
      <dgm:spPr/>
      <dgm:t>
        <a:bodyPr/>
        <a:lstStyle/>
        <a:p>
          <a:r>
            <a:rPr lang="et-EE" sz="2000" b="1" dirty="0"/>
            <a:t>Nõuded taotlejale</a:t>
          </a:r>
        </a:p>
      </dgm:t>
    </dgm:pt>
    <dgm:pt modelId="{28B09297-4B9C-4B79-A10F-2E4AFC87FC0C}" type="parTrans" cxnId="{5EFF5992-A6E5-4610-BEF1-7B3ABDE6578C}">
      <dgm:prSet/>
      <dgm:spPr/>
      <dgm:t>
        <a:bodyPr/>
        <a:lstStyle/>
        <a:p>
          <a:endParaRPr lang="et-EE"/>
        </a:p>
      </dgm:t>
    </dgm:pt>
    <dgm:pt modelId="{1AC822FD-2EEA-4372-AEDF-15FE020EB525}" type="sibTrans" cxnId="{5EFF5992-A6E5-4610-BEF1-7B3ABDE6578C}">
      <dgm:prSet/>
      <dgm:spPr/>
      <dgm:t>
        <a:bodyPr/>
        <a:lstStyle/>
        <a:p>
          <a:endParaRPr lang="et-EE"/>
        </a:p>
      </dgm:t>
    </dgm:pt>
    <dgm:pt modelId="{0B0A440A-1AC3-498F-8BBA-BCCFCE80692B}">
      <dgm:prSet custT="1"/>
      <dgm:spPr/>
      <dgm:t>
        <a:bodyPr/>
        <a:lstStyle/>
        <a:p>
          <a:r>
            <a:rPr lang="et-EE" sz="1600" b="1" dirty="0"/>
            <a:t>Hindamiskriteeriumid</a:t>
          </a:r>
        </a:p>
      </dgm:t>
    </dgm:pt>
    <dgm:pt modelId="{E647A7C1-1AF4-4405-83B6-F764E09CEBF1}" type="parTrans" cxnId="{841788C6-1EDF-47E8-B96C-FD0CDAE9454B}">
      <dgm:prSet/>
      <dgm:spPr/>
      <dgm:t>
        <a:bodyPr/>
        <a:lstStyle/>
        <a:p>
          <a:endParaRPr lang="et-EE"/>
        </a:p>
      </dgm:t>
    </dgm:pt>
    <dgm:pt modelId="{992B02A2-E437-463E-B91E-FC33A8D89234}" type="sibTrans" cxnId="{841788C6-1EDF-47E8-B96C-FD0CDAE9454B}">
      <dgm:prSet/>
      <dgm:spPr/>
      <dgm:t>
        <a:bodyPr/>
        <a:lstStyle/>
        <a:p>
          <a:endParaRPr lang="et-EE"/>
        </a:p>
      </dgm:t>
    </dgm:pt>
    <dgm:pt modelId="{D5D5F2D1-69CC-4E2C-86D3-F978C6ABE901}">
      <dgm:prSet custT="1"/>
      <dgm:spPr/>
      <dgm:t>
        <a:bodyPr/>
        <a:lstStyle/>
        <a:p>
          <a:r>
            <a:rPr lang="et-EE" sz="2000" b="1" dirty="0"/>
            <a:t>Äriplaan</a:t>
          </a:r>
        </a:p>
      </dgm:t>
    </dgm:pt>
    <dgm:pt modelId="{59F71619-6C08-46A0-A0CF-A5E5279263BA}" type="parTrans" cxnId="{2FF0FBBA-9367-4C95-B181-C086A5DA5987}">
      <dgm:prSet/>
      <dgm:spPr/>
      <dgm:t>
        <a:bodyPr/>
        <a:lstStyle/>
        <a:p>
          <a:endParaRPr lang="et-EE"/>
        </a:p>
      </dgm:t>
    </dgm:pt>
    <dgm:pt modelId="{8B252828-08CA-4B57-A7DC-76A89A764FD3}" type="sibTrans" cxnId="{2FF0FBBA-9367-4C95-B181-C086A5DA5987}">
      <dgm:prSet/>
      <dgm:spPr/>
      <dgm:t>
        <a:bodyPr/>
        <a:lstStyle/>
        <a:p>
          <a:endParaRPr lang="et-EE"/>
        </a:p>
      </dgm:t>
    </dgm:pt>
    <dgm:pt modelId="{3E5DE391-0DC7-4DB8-83B7-F069FD79EA74}">
      <dgm:prSet custT="1"/>
      <dgm:spPr/>
      <dgm:t>
        <a:bodyPr/>
        <a:lstStyle/>
        <a:p>
          <a:r>
            <a:rPr lang="et-EE" sz="2000" b="1" dirty="0"/>
            <a:t>Toetuse saaja kohustused</a:t>
          </a:r>
        </a:p>
      </dgm:t>
    </dgm:pt>
    <dgm:pt modelId="{AC479026-42FB-41AD-B69D-00F549D9254A}" type="parTrans" cxnId="{D313E2AC-40F1-4397-A188-CBB4FE774B99}">
      <dgm:prSet/>
      <dgm:spPr/>
      <dgm:t>
        <a:bodyPr/>
        <a:lstStyle/>
        <a:p>
          <a:endParaRPr lang="et-EE"/>
        </a:p>
      </dgm:t>
    </dgm:pt>
    <dgm:pt modelId="{BB458161-3C2F-46D5-A5EA-A6340D0CA8AA}" type="sibTrans" cxnId="{D313E2AC-40F1-4397-A188-CBB4FE774B99}">
      <dgm:prSet/>
      <dgm:spPr/>
      <dgm:t>
        <a:bodyPr/>
        <a:lstStyle/>
        <a:p>
          <a:endParaRPr lang="et-EE"/>
        </a:p>
      </dgm:t>
    </dgm:pt>
    <dgm:pt modelId="{A1848C6D-800A-492B-8F1C-CA3C68FB8599}" type="pres">
      <dgm:prSet presAssocID="{494D9B1F-6266-49EA-AB4B-5E46986A8CA0}" presName="CompostProcess" presStyleCnt="0">
        <dgm:presLayoutVars>
          <dgm:dir/>
          <dgm:resizeHandles val="exact"/>
        </dgm:presLayoutVars>
      </dgm:prSet>
      <dgm:spPr/>
    </dgm:pt>
    <dgm:pt modelId="{4A1E52C2-7DAB-4996-97EA-AB7EECD4481E}" type="pres">
      <dgm:prSet presAssocID="{494D9B1F-6266-49EA-AB4B-5E46986A8CA0}" presName="arrow" presStyleLbl="bgShp" presStyleIdx="0" presStyleCnt="1" custLinFactNeighborX="5426" custLinFactNeighborY="36093"/>
      <dgm:spPr/>
    </dgm:pt>
    <dgm:pt modelId="{CEAA8949-38E2-4CD1-BB20-7B1E286E08F5}" type="pres">
      <dgm:prSet presAssocID="{494D9B1F-6266-49EA-AB4B-5E46986A8CA0}" presName="linearProcess" presStyleCnt="0"/>
      <dgm:spPr/>
    </dgm:pt>
    <dgm:pt modelId="{A5A020B7-5D07-4EE9-B2E5-11B678792D11}" type="pres">
      <dgm:prSet presAssocID="{686C246A-2651-469A-85EA-B55A27AE1A55}" presName="textNode" presStyleLbl="node1" presStyleIdx="0" presStyleCnt="5" custLinFactNeighborX="1691" custLinFactNeighborY="3872">
        <dgm:presLayoutVars>
          <dgm:bulletEnabled val="1"/>
        </dgm:presLayoutVars>
      </dgm:prSet>
      <dgm:spPr/>
    </dgm:pt>
    <dgm:pt modelId="{307CFDCE-9813-4300-B6A5-0E29C1F4CB70}" type="pres">
      <dgm:prSet presAssocID="{0B299280-786F-45AA-BB85-34B748C7426A}" presName="sibTrans" presStyleCnt="0"/>
      <dgm:spPr/>
    </dgm:pt>
    <dgm:pt modelId="{55770503-BC8D-438E-B0F8-8B97F10DC324}" type="pres">
      <dgm:prSet presAssocID="{D5D5F2D1-69CC-4E2C-86D3-F978C6ABE901}" presName="textNode" presStyleLbl="node1" presStyleIdx="1" presStyleCnt="5">
        <dgm:presLayoutVars>
          <dgm:bulletEnabled val="1"/>
        </dgm:presLayoutVars>
      </dgm:prSet>
      <dgm:spPr/>
    </dgm:pt>
    <dgm:pt modelId="{91CB8AA2-40EF-4D6A-A148-05C7C52D50E7}" type="pres">
      <dgm:prSet presAssocID="{8B252828-08CA-4B57-A7DC-76A89A764FD3}" presName="sibTrans" presStyleCnt="0"/>
      <dgm:spPr/>
    </dgm:pt>
    <dgm:pt modelId="{691D9575-0EBF-475A-ACF3-4FF397BA6FD1}" type="pres">
      <dgm:prSet presAssocID="{EA5DBF03-B4BE-4D22-ACE1-734CC966B68E}" presName="textNode" presStyleLbl="node1" presStyleIdx="2" presStyleCnt="5">
        <dgm:presLayoutVars>
          <dgm:bulletEnabled val="1"/>
        </dgm:presLayoutVars>
      </dgm:prSet>
      <dgm:spPr/>
    </dgm:pt>
    <dgm:pt modelId="{05D474E1-E750-418E-A3D8-800AD78A0305}" type="pres">
      <dgm:prSet presAssocID="{1AC822FD-2EEA-4372-AEDF-15FE020EB525}" presName="sibTrans" presStyleCnt="0"/>
      <dgm:spPr/>
    </dgm:pt>
    <dgm:pt modelId="{82C495A8-0702-41AB-B6B6-7BA4F3A99620}" type="pres">
      <dgm:prSet presAssocID="{0B0A440A-1AC3-498F-8BBA-BCCFCE80692B}" presName="textNode" presStyleLbl="node1" presStyleIdx="3" presStyleCnt="5" custScaleX="114964" custLinFactNeighborX="26683" custLinFactNeighborY="0">
        <dgm:presLayoutVars>
          <dgm:bulletEnabled val="1"/>
        </dgm:presLayoutVars>
      </dgm:prSet>
      <dgm:spPr/>
    </dgm:pt>
    <dgm:pt modelId="{B88DEAA4-6657-4F32-8BBC-87D33E01B0E1}" type="pres">
      <dgm:prSet presAssocID="{992B02A2-E437-463E-B91E-FC33A8D89234}" presName="sibTrans" presStyleCnt="0"/>
      <dgm:spPr/>
    </dgm:pt>
    <dgm:pt modelId="{7DF41266-5AEA-434D-95DA-6E9439FC85AC}" type="pres">
      <dgm:prSet presAssocID="{3E5DE391-0DC7-4DB8-83B7-F069FD79EA74}" presName="textNode" presStyleLbl="node1" presStyleIdx="4" presStyleCnt="5">
        <dgm:presLayoutVars>
          <dgm:bulletEnabled val="1"/>
        </dgm:presLayoutVars>
      </dgm:prSet>
      <dgm:spPr/>
    </dgm:pt>
  </dgm:ptLst>
  <dgm:cxnLst>
    <dgm:cxn modelId="{9EACB119-31BE-4ED5-9B97-C29E0AC59BFA}" type="presOf" srcId="{494D9B1F-6266-49EA-AB4B-5E46986A8CA0}" destId="{A1848C6D-800A-492B-8F1C-CA3C68FB8599}" srcOrd="0" destOrd="0" presId="urn:microsoft.com/office/officeart/2005/8/layout/hProcess9"/>
    <dgm:cxn modelId="{1D6CD348-40AF-4609-B621-7D8280C1FD64}" srcId="{E2CA33D0-D73E-4ABB-BAC1-B3EC906D4622}" destId="{BD5638CE-A673-4747-8C7C-B5EFA1D4347B}" srcOrd="1" destOrd="0" parTransId="{02AFC39A-3BE8-472F-B9CF-16E87B2B4E85}" sibTransId="{F0BD6DF8-EDEE-4E6E-B82D-B740885D9A46}"/>
    <dgm:cxn modelId="{3C1F6E49-9490-44B1-ADCC-5702D1B83655}" srcId="{686C246A-2651-469A-85EA-B55A27AE1A55}" destId="{E2CA33D0-D73E-4ABB-BAC1-B3EC906D4622}" srcOrd="0" destOrd="0" parTransId="{11836C2A-293B-472E-8FAE-05C5689DC48F}" sibTransId="{E592F50F-FFF6-498C-865E-573BFA63809A}"/>
    <dgm:cxn modelId="{E6FEFE69-1D26-419C-AB4A-246CF8D3CDAE}" type="presOf" srcId="{686C246A-2651-469A-85EA-B55A27AE1A55}" destId="{A5A020B7-5D07-4EE9-B2E5-11B678792D11}" srcOrd="0" destOrd="0" presId="urn:microsoft.com/office/officeart/2005/8/layout/hProcess9"/>
    <dgm:cxn modelId="{53C2DC57-4D99-4587-9673-AD8FD6B464DE}" type="presOf" srcId="{D5D5F2D1-69CC-4E2C-86D3-F978C6ABE901}" destId="{55770503-BC8D-438E-B0F8-8B97F10DC324}" srcOrd="0" destOrd="0" presId="urn:microsoft.com/office/officeart/2005/8/layout/hProcess9"/>
    <dgm:cxn modelId="{4477085A-1E3B-48CE-A7B7-8B51194D9F10}" type="presOf" srcId="{91ABFBE7-060B-42CD-BDE3-60542FD4A2C9}" destId="{A5A020B7-5D07-4EE9-B2E5-11B678792D11}" srcOrd="0" destOrd="2" presId="urn:microsoft.com/office/officeart/2005/8/layout/hProcess9"/>
    <dgm:cxn modelId="{26FC9F8F-BBD9-4AF0-BCC4-109C255AA0FE}" srcId="{E2CA33D0-D73E-4ABB-BAC1-B3EC906D4622}" destId="{91ABFBE7-060B-42CD-BDE3-60542FD4A2C9}" srcOrd="0" destOrd="0" parTransId="{42E7D56A-6FC0-41B6-8ACC-5EC5AE91E8F6}" sibTransId="{C227C9C2-88EB-4F4C-93E3-1F997CA938E8}"/>
    <dgm:cxn modelId="{5EFF5992-A6E5-4610-BEF1-7B3ABDE6578C}" srcId="{494D9B1F-6266-49EA-AB4B-5E46986A8CA0}" destId="{EA5DBF03-B4BE-4D22-ACE1-734CC966B68E}" srcOrd="2" destOrd="0" parTransId="{28B09297-4B9C-4B79-A10F-2E4AFC87FC0C}" sibTransId="{1AC822FD-2EEA-4372-AEDF-15FE020EB525}"/>
    <dgm:cxn modelId="{E70280AC-E4F3-49D8-AE2F-030CE4F0048C}" type="presOf" srcId="{E2CA33D0-D73E-4ABB-BAC1-B3EC906D4622}" destId="{A5A020B7-5D07-4EE9-B2E5-11B678792D11}" srcOrd="0" destOrd="1" presId="urn:microsoft.com/office/officeart/2005/8/layout/hProcess9"/>
    <dgm:cxn modelId="{D313E2AC-40F1-4397-A188-CBB4FE774B99}" srcId="{494D9B1F-6266-49EA-AB4B-5E46986A8CA0}" destId="{3E5DE391-0DC7-4DB8-83B7-F069FD79EA74}" srcOrd="4" destOrd="0" parTransId="{AC479026-42FB-41AD-B69D-00F549D9254A}" sibTransId="{BB458161-3C2F-46D5-A5EA-A6340D0CA8AA}"/>
    <dgm:cxn modelId="{2FF0FBBA-9367-4C95-B181-C086A5DA5987}" srcId="{494D9B1F-6266-49EA-AB4B-5E46986A8CA0}" destId="{D5D5F2D1-69CC-4E2C-86D3-F978C6ABE901}" srcOrd="1" destOrd="0" parTransId="{59F71619-6C08-46A0-A0CF-A5E5279263BA}" sibTransId="{8B252828-08CA-4B57-A7DC-76A89A764FD3}"/>
    <dgm:cxn modelId="{841788C6-1EDF-47E8-B96C-FD0CDAE9454B}" srcId="{494D9B1F-6266-49EA-AB4B-5E46986A8CA0}" destId="{0B0A440A-1AC3-498F-8BBA-BCCFCE80692B}" srcOrd="3" destOrd="0" parTransId="{E647A7C1-1AF4-4405-83B6-F764E09CEBF1}" sibTransId="{992B02A2-E437-463E-B91E-FC33A8D89234}"/>
    <dgm:cxn modelId="{4EC757CD-55E3-4760-831A-01299519FD83}" type="presOf" srcId="{0B0A440A-1AC3-498F-8BBA-BCCFCE80692B}" destId="{82C495A8-0702-41AB-B6B6-7BA4F3A99620}" srcOrd="0" destOrd="0" presId="urn:microsoft.com/office/officeart/2005/8/layout/hProcess9"/>
    <dgm:cxn modelId="{D4F238D1-4CF3-4EC5-B8CA-BC4716FD020A}" type="presOf" srcId="{BD5638CE-A673-4747-8C7C-B5EFA1D4347B}" destId="{A5A020B7-5D07-4EE9-B2E5-11B678792D11}" srcOrd="0" destOrd="3" presId="urn:microsoft.com/office/officeart/2005/8/layout/hProcess9"/>
    <dgm:cxn modelId="{FD496CD6-216C-4E93-B34E-6AC2561F2F67}" type="presOf" srcId="{3E5DE391-0DC7-4DB8-83B7-F069FD79EA74}" destId="{7DF41266-5AEA-434D-95DA-6E9439FC85AC}" srcOrd="0" destOrd="0" presId="urn:microsoft.com/office/officeart/2005/8/layout/hProcess9"/>
    <dgm:cxn modelId="{A7D494F1-A172-4DAC-B1A2-8AB6725F1F6A}" srcId="{494D9B1F-6266-49EA-AB4B-5E46986A8CA0}" destId="{686C246A-2651-469A-85EA-B55A27AE1A55}" srcOrd="0" destOrd="0" parTransId="{169AA208-1601-412A-BB6F-CAB8CEE10F21}" sibTransId="{0B299280-786F-45AA-BB85-34B748C7426A}"/>
    <dgm:cxn modelId="{3B8221FF-416D-4E19-A067-24D4C8746CCD}" type="presOf" srcId="{EA5DBF03-B4BE-4D22-ACE1-734CC966B68E}" destId="{691D9575-0EBF-475A-ACF3-4FF397BA6FD1}" srcOrd="0" destOrd="0" presId="urn:microsoft.com/office/officeart/2005/8/layout/hProcess9"/>
    <dgm:cxn modelId="{C0F754B1-3A14-44EF-8851-408840BE50B0}" type="presParOf" srcId="{A1848C6D-800A-492B-8F1C-CA3C68FB8599}" destId="{4A1E52C2-7DAB-4996-97EA-AB7EECD4481E}" srcOrd="0" destOrd="0" presId="urn:microsoft.com/office/officeart/2005/8/layout/hProcess9"/>
    <dgm:cxn modelId="{AC8BBBA8-9ABE-4326-908A-0C662C0B0948}" type="presParOf" srcId="{A1848C6D-800A-492B-8F1C-CA3C68FB8599}" destId="{CEAA8949-38E2-4CD1-BB20-7B1E286E08F5}" srcOrd="1" destOrd="0" presId="urn:microsoft.com/office/officeart/2005/8/layout/hProcess9"/>
    <dgm:cxn modelId="{453CB3CF-F139-4628-80E4-80FEE960C421}" type="presParOf" srcId="{CEAA8949-38E2-4CD1-BB20-7B1E286E08F5}" destId="{A5A020B7-5D07-4EE9-B2E5-11B678792D11}" srcOrd="0" destOrd="0" presId="urn:microsoft.com/office/officeart/2005/8/layout/hProcess9"/>
    <dgm:cxn modelId="{C9F75F1B-B084-4099-B309-52F2116A397D}" type="presParOf" srcId="{CEAA8949-38E2-4CD1-BB20-7B1E286E08F5}" destId="{307CFDCE-9813-4300-B6A5-0E29C1F4CB70}" srcOrd="1" destOrd="0" presId="urn:microsoft.com/office/officeart/2005/8/layout/hProcess9"/>
    <dgm:cxn modelId="{7E38F7D6-77D2-43CF-9227-3F87E77C7B1C}" type="presParOf" srcId="{CEAA8949-38E2-4CD1-BB20-7B1E286E08F5}" destId="{55770503-BC8D-438E-B0F8-8B97F10DC324}" srcOrd="2" destOrd="0" presId="urn:microsoft.com/office/officeart/2005/8/layout/hProcess9"/>
    <dgm:cxn modelId="{D8AE8DD7-94EF-4B2D-B937-0A2FCE5CD973}" type="presParOf" srcId="{CEAA8949-38E2-4CD1-BB20-7B1E286E08F5}" destId="{91CB8AA2-40EF-4D6A-A148-05C7C52D50E7}" srcOrd="3" destOrd="0" presId="urn:microsoft.com/office/officeart/2005/8/layout/hProcess9"/>
    <dgm:cxn modelId="{411112D8-E863-41E2-BAB8-0A2F6F85B471}" type="presParOf" srcId="{CEAA8949-38E2-4CD1-BB20-7B1E286E08F5}" destId="{691D9575-0EBF-475A-ACF3-4FF397BA6FD1}" srcOrd="4" destOrd="0" presId="urn:microsoft.com/office/officeart/2005/8/layout/hProcess9"/>
    <dgm:cxn modelId="{B8DA4BB4-0FFA-42DB-9343-037204DD4D3D}" type="presParOf" srcId="{CEAA8949-38E2-4CD1-BB20-7B1E286E08F5}" destId="{05D474E1-E750-418E-A3D8-800AD78A0305}" srcOrd="5" destOrd="0" presId="urn:microsoft.com/office/officeart/2005/8/layout/hProcess9"/>
    <dgm:cxn modelId="{E047C91A-19F9-4D3C-8867-081B7DF589F5}" type="presParOf" srcId="{CEAA8949-38E2-4CD1-BB20-7B1E286E08F5}" destId="{82C495A8-0702-41AB-B6B6-7BA4F3A99620}" srcOrd="6" destOrd="0" presId="urn:microsoft.com/office/officeart/2005/8/layout/hProcess9"/>
    <dgm:cxn modelId="{52372F25-1DEC-468E-9FD5-2B2FEE4C82B1}" type="presParOf" srcId="{CEAA8949-38E2-4CD1-BB20-7B1E286E08F5}" destId="{B88DEAA4-6657-4F32-8BBC-87D33E01B0E1}" srcOrd="7" destOrd="0" presId="urn:microsoft.com/office/officeart/2005/8/layout/hProcess9"/>
    <dgm:cxn modelId="{DE4C93F7-EA4D-4CBD-81E1-D7D43F550AD8}" type="presParOf" srcId="{CEAA8949-38E2-4CD1-BB20-7B1E286E08F5}" destId="{7DF41266-5AEA-434D-95DA-6E9439FC85AC}"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FEE068E-629B-4135-868E-958ED422DCE4}"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0E7F16DF-71D0-4106-A187-E20A93205BF6}">
      <dgm:prSet custT="1"/>
      <dgm:spPr/>
      <dgm:t>
        <a:bodyPr/>
        <a:lstStyle/>
        <a:p>
          <a:pPr>
            <a:lnSpc>
              <a:spcPct val="150000"/>
            </a:lnSpc>
          </a:pPr>
          <a:r>
            <a:rPr lang="et-EE" sz="1600" b="1" dirty="0">
              <a:latin typeface="+mj-lt"/>
            </a:rPr>
            <a:t>mobiilne või statsionaarne masin või seade</a:t>
          </a:r>
          <a:endParaRPr lang="en-US" sz="1600" b="1" dirty="0">
            <a:latin typeface="+mj-lt"/>
          </a:endParaRPr>
        </a:p>
      </dgm:t>
    </dgm:pt>
    <dgm:pt modelId="{50B2982E-E554-4846-A119-B6D37A60B445}" type="parTrans" cxnId="{1A63B83C-0E1D-4F45-91ED-EEE3F8C99429}">
      <dgm:prSet/>
      <dgm:spPr/>
      <dgm:t>
        <a:bodyPr/>
        <a:lstStyle/>
        <a:p>
          <a:endParaRPr lang="en-US"/>
        </a:p>
      </dgm:t>
    </dgm:pt>
    <dgm:pt modelId="{AF517EBF-4E06-429B-940C-2BB3E4DB8A2D}" type="sibTrans" cxnId="{1A63B83C-0E1D-4F45-91ED-EEE3F8C99429}">
      <dgm:prSet/>
      <dgm:spPr/>
      <dgm:t>
        <a:bodyPr/>
        <a:lstStyle/>
        <a:p>
          <a:endParaRPr lang="en-US"/>
        </a:p>
      </dgm:t>
    </dgm:pt>
    <dgm:pt modelId="{E24E0F32-91BF-4E3B-9D31-B41CAF7B1D48}">
      <dgm:prSet custT="1"/>
      <dgm:spPr/>
      <dgm:t>
        <a:bodyPr/>
        <a:lstStyle/>
        <a:p>
          <a:r>
            <a:rPr lang="et-EE" sz="1600" b="1" dirty="0">
              <a:latin typeface="+mj-lt"/>
            </a:rPr>
            <a:t>tootmishoone püstitamine, rajamine, paigaldamine, rekonstrueerimine või laiendamine</a:t>
          </a:r>
          <a:endParaRPr lang="en-US" sz="1600" b="1" dirty="0">
            <a:latin typeface="+mj-lt"/>
          </a:endParaRPr>
        </a:p>
      </dgm:t>
    </dgm:pt>
    <dgm:pt modelId="{C20EE7D1-680B-43E6-B7BA-6A45412FCFA8}" type="parTrans" cxnId="{6CDAC863-4100-4FCA-ADEF-140D22E0B348}">
      <dgm:prSet/>
      <dgm:spPr/>
      <dgm:t>
        <a:bodyPr/>
        <a:lstStyle/>
        <a:p>
          <a:endParaRPr lang="en-US"/>
        </a:p>
      </dgm:t>
    </dgm:pt>
    <dgm:pt modelId="{4025C861-B151-4935-97CE-26F47402D345}" type="sibTrans" cxnId="{6CDAC863-4100-4FCA-ADEF-140D22E0B348}">
      <dgm:prSet/>
      <dgm:spPr/>
      <dgm:t>
        <a:bodyPr/>
        <a:lstStyle/>
        <a:p>
          <a:endParaRPr lang="en-US"/>
        </a:p>
      </dgm:t>
    </dgm:pt>
    <dgm:pt modelId="{C06ACC81-98F5-4BF7-BF2C-9088FA9D7C76}">
      <dgm:prSet custT="1"/>
      <dgm:spPr/>
      <dgm:t>
        <a:bodyPr/>
        <a:lstStyle/>
        <a:p>
          <a:pPr>
            <a:lnSpc>
              <a:spcPct val="150000"/>
            </a:lnSpc>
          </a:pPr>
          <a:r>
            <a:rPr lang="et-EE" sz="1600" b="1" dirty="0">
              <a:latin typeface="+mj-lt"/>
            </a:rPr>
            <a:t>kasutatud masin või seade</a:t>
          </a:r>
          <a:endParaRPr lang="en-US" sz="1600" b="1" dirty="0">
            <a:latin typeface="+mj-lt"/>
          </a:endParaRPr>
        </a:p>
      </dgm:t>
    </dgm:pt>
    <dgm:pt modelId="{C83D1BB0-A5F3-4192-B5A4-258D023626F3}" type="parTrans" cxnId="{07B6E286-14E1-4EDE-9C83-5FEA9DE5116D}">
      <dgm:prSet/>
      <dgm:spPr/>
      <dgm:t>
        <a:bodyPr/>
        <a:lstStyle/>
        <a:p>
          <a:endParaRPr lang="en-US"/>
        </a:p>
      </dgm:t>
    </dgm:pt>
    <dgm:pt modelId="{EB15A2DE-160D-419D-A0C0-F802078F8112}" type="sibTrans" cxnId="{07B6E286-14E1-4EDE-9C83-5FEA9DE5116D}">
      <dgm:prSet/>
      <dgm:spPr/>
      <dgm:t>
        <a:bodyPr/>
        <a:lstStyle/>
        <a:p>
          <a:endParaRPr lang="en-US"/>
        </a:p>
      </dgm:t>
    </dgm:pt>
    <dgm:pt modelId="{9A61986F-4765-40AB-8ABB-D284157C9368}">
      <dgm:prSet custT="1"/>
      <dgm:spPr/>
      <dgm:t>
        <a:bodyPr/>
        <a:lstStyle/>
        <a:p>
          <a:pPr>
            <a:lnSpc>
              <a:spcPct val="150000"/>
            </a:lnSpc>
          </a:pPr>
          <a:r>
            <a:rPr lang="et-EE" sz="1600" b="1" dirty="0">
              <a:latin typeface="+mj-lt"/>
            </a:rPr>
            <a:t>kapitalirendiga ostetav masin või seade</a:t>
          </a:r>
          <a:endParaRPr lang="en-US" sz="1600" b="1" dirty="0">
            <a:latin typeface="+mj-lt"/>
          </a:endParaRPr>
        </a:p>
      </dgm:t>
    </dgm:pt>
    <dgm:pt modelId="{86D14BEC-CB83-499A-A4A1-F10DBBFE8390}" type="parTrans" cxnId="{80ABA4B2-7D4B-4073-9120-A03C600BF6E1}">
      <dgm:prSet/>
      <dgm:spPr/>
      <dgm:t>
        <a:bodyPr/>
        <a:lstStyle/>
        <a:p>
          <a:endParaRPr lang="en-US"/>
        </a:p>
      </dgm:t>
    </dgm:pt>
    <dgm:pt modelId="{2A41C8B5-C230-4C68-A2E8-AB256A3C5AD3}" type="sibTrans" cxnId="{80ABA4B2-7D4B-4073-9120-A03C600BF6E1}">
      <dgm:prSet/>
      <dgm:spPr/>
      <dgm:t>
        <a:bodyPr/>
        <a:lstStyle/>
        <a:p>
          <a:endParaRPr lang="en-US"/>
        </a:p>
      </dgm:t>
    </dgm:pt>
    <dgm:pt modelId="{982C96E1-E2C0-4AD6-82C6-C1EACC3BE7ED}">
      <dgm:prSet custT="1"/>
      <dgm:spPr/>
      <dgm:t>
        <a:bodyPr/>
        <a:lstStyle/>
        <a:p>
          <a:pPr>
            <a:lnSpc>
              <a:spcPct val="150000"/>
            </a:lnSpc>
          </a:pPr>
          <a:r>
            <a:rPr lang="et-EE" sz="1600" b="1" dirty="0">
              <a:latin typeface="+mj-lt"/>
            </a:rPr>
            <a:t>loomad</a:t>
          </a:r>
          <a:endParaRPr lang="en-US" sz="1600" b="1" dirty="0">
            <a:latin typeface="+mj-lt"/>
          </a:endParaRPr>
        </a:p>
      </dgm:t>
    </dgm:pt>
    <dgm:pt modelId="{EC379455-5647-4F6D-884B-ED0DAC448642}" type="parTrans" cxnId="{A010304D-6026-4139-BAA7-420B7552D79A}">
      <dgm:prSet/>
      <dgm:spPr/>
      <dgm:t>
        <a:bodyPr/>
        <a:lstStyle/>
        <a:p>
          <a:endParaRPr lang="en-US"/>
        </a:p>
      </dgm:t>
    </dgm:pt>
    <dgm:pt modelId="{D604D1E3-8AEA-4085-9BE8-592CB6D400CC}" type="sibTrans" cxnId="{A010304D-6026-4139-BAA7-420B7552D79A}">
      <dgm:prSet/>
      <dgm:spPr/>
      <dgm:t>
        <a:bodyPr/>
        <a:lstStyle/>
        <a:p>
          <a:endParaRPr lang="en-US"/>
        </a:p>
      </dgm:t>
    </dgm:pt>
    <dgm:pt modelId="{75069B23-7C80-4B46-9FAD-5290164EA5E6}">
      <dgm:prSet custT="1"/>
      <dgm:spPr/>
      <dgm:t>
        <a:bodyPr/>
        <a:lstStyle/>
        <a:p>
          <a:pPr algn="l">
            <a:lnSpc>
              <a:spcPct val="150000"/>
            </a:lnSpc>
          </a:pPr>
          <a:r>
            <a:rPr lang="et-EE" sz="1600" b="1" dirty="0">
              <a:latin typeface="+mj-lt"/>
            </a:rPr>
            <a:t>mitmeaastased taimed </a:t>
          </a:r>
          <a:endParaRPr lang="en-US" sz="1600" b="1" dirty="0">
            <a:latin typeface="+mj-lt"/>
          </a:endParaRPr>
        </a:p>
      </dgm:t>
    </dgm:pt>
    <dgm:pt modelId="{2F095A80-A784-4675-BB13-8F30B97E1B5E}" type="parTrans" cxnId="{EDC1B6AA-12A2-4AE5-8FEC-22B10122FBB4}">
      <dgm:prSet/>
      <dgm:spPr/>
      <dgm:t>
        <a:bodyPr/>
        <a:lstStyle/>
        <a:p>
          <a:endParaRPr lang="en-US"/>
        </a:p>
      </dgm:t>
    </dgm:pt>
    <dgm:pt modelId="{B9AC7334-7E50-43D0-969C-19C3C2F1ABF5}" type="sibTrans" cxnId="{EDC1B6AA-12A2-4AE5-8FEC-22B10122FBB4}">
      <dgm:prSet/>
      <dgm:spPr/>
      <dgm:t>
        <a:bodyPr/>
        <a:lstStyle/>
        <a:p>
          <a:endParaRPr lang="en-US"/>
        </a:p>
      </dgm:t>
    </dgm:pt>
    <dgm:pt modelId="{864923D7-C657-4C70-A3B1-6D58341FBF82}">
      <dgm:prSet custT="1"/>
      <dgm:spPr/>
      <dgm:t>
        <a:bodyPr/>
        <a:lstStyle/>
        <a:p>
          <a:pPr>
            <a:lnSpc>
              <a:spcPct val="150000"/>
            </a:lnSpc>
          </a:pPr>
          <a:r>
            <a:rPr lang="et-EE" sz="1600" b="1" dirty="0">
              <a:latin typeface="+mj-lt"/>
            </a:rPr>
            <a:t>maa</a:t>
          </a:r>
          <a:endParaRPr lang="en-US" sz="1600" b="1" dirty="0">
            <a:latin typeface="+mj-lt"/>
          </a:endParaRPr>
        </a:p>
      </dgm:t>
    </dgm:pt>
    <dgm:pt modelId="{A96DFCF2-54E3-44C3-B2FE-319032881ED9}" type="parTrans" cxnId="{97298D4B-62CA-4AF5-A97E-68C232B7F97C}">
      <dgm:prSet/>
      <dgm:spPr/>
      <dgm:t>
        <a:bodyPr/>
        <a:lstStyle/>
        <a:p>
          <a:endParaRPr lang="en-US"/>
        </a:p>
      </dgm:t>
    </dgm:pt>
    <dgm:pt modelId="{7E0F48E4-96B4-41F8-B1A7-86D71A8A11C7}" type="sibTrans" cxnId="{97298D4B-62CA-4AF5-A97E-68C232B7F97C}">
      <dgm:prSet/>
      <dgm:spPr/>
      <dgm:t>
        <a:bodyPr/>
        <a:lstStyle/>
        <a:p>
          <a:endParaRPr lang="en-US"/>
        </a:p>
      </dgm:t>
    </dgm:pt>
    <dgm:pt modelId="{1A534861-FBAF-4AB2-98EA-30AD84218698}">
      <dgm:prSet custT="1"/>
      <dgm:spPr/>
      <dgm:t>
        <a:bodyPr/>
        <a:lstStyle/>
        <a:p>
          <a:pPr>
            <a:lnSpc>
              <a:spcPct val="150000"/>
            </a:lnSpc>
          </a:pPr>
          <a:r>
            <a:rPr lang="et-EE" sz="1600" b="1" dirty="0">
              <a:latin typeface="+mj-lt"/>
            </a:rPr>
            <a:t>muu inventar</a:t>
          </a:r>
          <a:endParaRPr lang="en-US" sz="1600" b="1" dirty="0">
            <a:latin typeface="+mj-lt"/>
          </a:endParaRPr>
        </a:p>
      </dgm:t>
    </dgm:pt>
    <dgm:pt modelId="{C6A4E168-C878-4A98-91ED-F86CDF1D0A7E}" type="parTrans" cxnId="{B194AE26-8DAF-43C6-BB5B-9B8C6E415404}">
      <dgm:prSet/>
      <dgm:spPr/>
      <dgm:t>
        <a:bodyPr/>
        <a:lstStyle/>
        <a:p>
          <a:endParaRPr lang="en-US"/>
        </a:p>
      </dgm:t>
    </dgm:pt>
    <dgm:pt modelId="{0F4BC439-6A3A-45D4-8D7F-91FF9D9698C9}" type="sibTrans" cxnId="{B194AE26-8DAF-43C6-BB5B-9B8C6E415404}">
      <dgm:prSet/>
      <dgm:spPr/>
      <dgm:t>
        <a:bodyPr/>
        <a:lstStyle/>
        <a:p>
          <a:endParaRPr lang="en-US"/>
        </a:p>
      </dgm:t>
    </dgm:pt>
    <dgm:pt modelId="{F801C0A9-6C27-4457-A62D-AFBACD162D83}" type="pres">
      <dgm:prSet presAssocID="{8FEE068E-629B-4135-868E-958ED422DCE4}" presName="vert0" presStyleCnt="0">
        <dgm:presLayoutVars>
          <dgm:dir/>
          <dgm:animOne val="branch"/>
          <dgm:animLvl val="lvl"/>
        </dgm:presLayoutVars>
      </dgm:prSet>
      <dgm:spPr/>
    </dgm:pt>
    <dgm:pt modelId="{0855DE13-6110-4998-AC13-1FDDE466A5D6}" type="pres">
      <dgm:prSet presAssocID="{0E7F16DF-71D0-4106-A187-E20A93205BF6}" presName="thickLine" presStyleLbl="alignNode1" presStyleIdx="0" presStyleCnt="8"/>
      <dgm:spPr/>
    </dgm:pt>
    <dgm:pt modelId="{BA17B2DD-1668-42EF-A55C-42E3AA408760}" type="pres">
      <dgm:prSet presAssocID="{0E7F16DF-71D0-4106-A187-E20A93205BF6}" presName="horz1" presStyleCnt="0"/>
      <dgm:spPr/>
    </dgm:pt>
    <dgm:pt modelId="{B76ABB1C-98E8-43F9-AD21-DE537EFCAE2E}" type="pres">
      <dgm:prSet presAssocID="{0E7F16DF-71D0-4106-A187-E20A93205BF6}" presName="tx1" presStyleLbl="revTx" presStyleIdx="0" presStyleCnt="8"/>
      <dgm:spPr/>
    </dgm:pt>
    <dgm:pt modelId="{122C72A0-0CB1-488E-89B2-9A3D4134B243}" type="pres">
      <dgm:prSet presAssocID="{0E7F16DF-71D0-4106-A187-E20A93205BF6}" presName="vert1" presStyleCnt="0"/>
      <dgm:spPr/>
    </dgm:pt>
    <dgm:pt modelId="{0245B958-C479-47A0-9A5D-E85BCF306E92}" type="pres">
      <dgm:prSet presAssocID="{E24E0F32-91BF-4E3B-9D31-B41CAF7B1D48}" presName="thickLine" presStyleLbl="alignNode1" presStyleIdx="1" presStyleCnt="8"/>
      <dgm:spPr/>
    </dgm:pt>
    <dgm:pt modelId="{24A7ED7E-E743-47EF-88F8-3D6E2A03E9F2}" type="pres">
      <dgm:prSet presAssocID="{E24E0F32-91BF-4E3B-9D31-B41CAF7B1D48}" presName="horz1" presStyleCnt="0"/>
      <dgm:spPr/>
    </dgm:pt>
    <dgm:pt modelId="{3A3F1F52-8B1E-43A4-AF5E-23EBA9084D1E}" type="pres">
      <dgm:prSet presAssocID="{E24E0F32-91BF-4E3B-9D31-B41CAF7B1D48}" presName="tx1" presStyleLbl="revTx" presStyleIdx="1" presStyleCnt="8"/>
      <dgm:spPr/>
    </dgm:pt>
    <dgm:pt modelId="{2157EC82-E4C9-4430-97BD-600588474E6C}" type="pres">
      <dgm:prSet presAssocID="{E24E0F32-91BF-4E3B-9D31-B41CAF7B1D48}" presName="vert1" presStyleCnt="0"/>
      <dgm:spPr/>
    </dgm:pt>
    <dgm:pt modelId="{E78F8F39-DD9B-43F2-936F-35B19B096176}" type="pres">
      <dgm:prSet presAssocID="{C06ACC81-98F5-4BF7-BF2C-9088FA9D7C76}" presName="thickLine" presStyleLbl="alignNode1" presStyleIdx="2" presStyleCnt="8"/>
      <dgm:spPr/>
    </dgm:pt>
    <dgm:pt modelId="{E02A623C-C1C7-4F70-804B-8929314464BE}" type="pres">
      <dgm:prSet presAssocID="{C06ACC81-98F5-4BF7-BF2C-9088FA9D7C76}" presName="horz1" presStyleCnt="0"/>
      <dgm:spPr/>
    </dgm:pt>
    <dgm:pt modelId="{E04DFF8B-CB67-4231-B258-75F8B7468F6C}" type="pres">
      <dgm:prSet presAssocID="{C06ACC81-98F5-4BF7-BF2C-9088FA9D7C76}" presName="tx1" presStyleLbl="revTx" presStyleIdx="2" presStyleCnt="8"/>
      <dgm:spPr/>
    </dgm:pt>
    <dgm:pt modelId="{FCF2288F-67A1-4669-A4BF-972B196D43C4}" type="pres">
      <dgm:prSet presAssocID="{C06ACC81-98F5-4BF7-BF2C-9088FA9D7C76}" presName="vert1" presStyleCnt="0"/>
      <dgm:spPr/>
    </dgm:pt>
    <dgm:pt modelId="{CFB8BB01-21E9-4D4C-B04E-2D83856BAD63}" type="pres">
      <dgm:prSet presAssocID="{9A61986F-4765-40AB-8ABB-D284157C9368}" presName="thickLine" presStyleLbl="alignNode1" presStyleIdx="3" presStyleCnt="8"/>
      <dgm:spPr/>
    </dgm:pt>
    <dgm:pt modelId="{C6500823-AE19-408F-A79A-2BFD04E543D9}" type="pres">
      <dgm:prSet presAssocID="{9A61986F-4765-40AB-8ABB-D284157C9368}" presName="horz1" presStyleCnt="0"/>
      <dgm:spPr/>
    </dgm:pt>
    <dgm:pt modelId="{D64CBF54-7F10-46C1-A0BA-0C0367AB156A}" type="pres">
      <dgm:prSet presAssocID="{9A61986F-4765-40AB-8ABB-D284157C9368}" presName="tx1" presStyleLbl="revTx" presStyleIdx="3" presStyleCnt="8"/>
      <dgm:spPr/>
    </dgm:pt>
    <dgm:pt modelId="{0A2DAF6D-6D47-406B-8365-D2A57300ABD5}" type="pres">
      <dgm:prSet presAssocID="{9A61986F-4765-40AB-8ABB-D284157C9368}" presName="vert1" presStyleCnt="0"/>
      <dgm:spPr/>
    </dgm:pt>
    <dgm:pt modelId="{7492B8E9-B940-4998-AFCA-C1A20C8B96BD}" type="pres">
      <dgm:prSet presAssocID="{982C96E1-E2C0-4AD6-82C6-C1EACC3BE7ED}" presName="thickLine" presStyleLbl="alignNode1" presStyleIdx="4" presStyleCnt="8"/>
      <dgm:spPr/>
    </dgm:pt>
    <dgm:pt modelId="{25AF774F-79EE-424E-B5F0-97BF1CE04C23}" type="pres">
      <dgm:prSet presAssocID="{982C96E1-E2C0-4AD6-82C6-C1EACC3BE7ED}" presName="horz1" presStyleCnt="0"/>
      <dgm:spPr/>
    </dgm:pt>
    <dgm:pt modelId="{767B7A18-454C-4D62-82A1-B4F7B6D9A349}" type="pres">
      <dgm:prSet presAssocID="{982C96E1-E2C0-4AD6-82C6-C1EACC3BE7ED}" presName="tx1" presStyleLbl="revTx" presStyleIdx="4" presStyleCnt="8"/>
      <dgm:spPr/>
    </dgm:pt>
    <dgm:pt modelId="{E75ACBE7-2D5D-4F97-89E3-384D0C000AE6}" type="pres">
      <dgm:prSet presAssocID="{982C96E1-E2C0-4AD6-82C6-C1EACC3BE7ED}" presName="vert1" presStyleCnt="0"/>
      <dgm:spPr/>
    </dgm:pt>
    <dgm:pt modelId="{72DD40FD-82C2-49C9-A8B8-CC34B13811ED}" type="pres">
      <dgm:prSet presAssocID="{75069B23-7C80-4B46-9FAD-5290164EA5E6}" presName="thickLine" presStyleLbl="alignNode1" presStyleIdx="5" presStyleCnt="8"/>
      <dgm:spPr/>
    </dgm:pt>
    <dgm:pt modelId="{92C0CA7C-1DA8-435D-BD91-DC7EDDDEC368}" type="pres">
      <dgm:prSet presAssocID="{75069B23-7C80-4B46-9FAD-5290164EA5E6}" presName="horz1" presStyleCnt="0"/>
      <dgm:spPr/>
    </dgm:pt>
    <dgm:pt modelId="{F5ED5E63-8FA7-4E0A-A874-7855AA5F7956}" type="pres">
      <dgm:prSet presAssocID="{75069B23-7C80-4B46-9FAD-5290164EA5E6}" presName="tx1" presStyleLbl="revTx" presStyleIdx="5" presStyleCnt="8"/>
      <dgm:spPr/>
    </dgm:pt>
    <dgm:pt modelId="{FFE8CA23-08AF-46C4-AD33-D8A74CC7C539}" type="pres">
      <dgm:prSet presAssocID="{75069B23-7C80-4B46-9FAD-5290164EA5E6}" presName="vert1" presStyleCnt="0"/>
      <dgm:spPr/>
    </dgm:pt>
    <dgm:pt modelId="{8BAC1811-B3ED-49F9-8EBE-5D1C41854D4D}" type="pres">
      <dgm:prSet presAssocID="{864923D7-C657-4C70-A3B1-6D58341FBF82}" presName="thickLine" presStyleLbl="alignNode1" presStyleIdx="6" presStyleCnt="8"/>
      <dgm:spPr/>
    </dgm:pt>
    <dgm:pt modelId="{579ACAC2-9261-45D2-A3E4-F91C5CE102B6}" type="pres">
      <dgm:prSet presAssocID="{864923D7-C657-4C70-A3B1-6D58341FBF82}" presName="horz1" presStyleCnt="0"/>
      <dgm:spPr/>
    </dgm:pt>
    <dgm:pt modelId="{2C986801-CFC7-4FCC-91AF-67C2D1FF2B74}" type="pres">
      <dgm:prSet presAssocID="{864923D7-C657-4C70-A3B1-6D58341FBF82}" presName="tx1" presStyleLbl="revTx" presStyleIdx="6" presStyleCnt="8"/>
      <dgm:spPr/>
    </dgm:pt>
    <dgm:pt modelId="{68D08572-78C8-4B58-A42F-82C9D42AA52D}" type="pres">
      <dgm:prSet presAssocID="{864923D7-C657-4C70-A3B1-6D58341FBF82}" presName="vert1" presStyleCnt="0"/>
      <dgm:spPr/>
    </dgm:pt>
    <dgm:pt modelId="{ED377B08-2AD7-4205-A343-CB32EF7902CC}" type="pres">
      <dgm:prSet presAssocID="{1A534861-FBAF-4AB2-98EA-30AD84218698}" presName="thickLine" presStyleLbl="alignNode1" presStyleIdx="7" presStyleCnt="8"/>
      <dgm:spPr/>
    </dgm:pt>
    <dgm:pt modelId="{623158AA-526E-4232-8274-DDA73424B782}" type="pres">
      <dgm:prSet presAssocID="{1A534861-FBAF-4AB2-98EA-30AD84218698}" presName="horz1" presStyleCnt="0"/>
      <dgm:spPr/>
    </dgm:pt>
    <dgm:pt modelId="{BBB1F711-9C02-475F-B268-695B1390D2B7}" type="pres">
      <dgm:prSet presAssocID="{1A534861-FBAF-4AB2-98EA-30AD84218698}" presName="tx1" presStyleLbl="revTx" presStyleIdx="7" presStyleCnt="8"/>
      <dgm:spPr/>
    </dgm:pt>
    <dgm:pt modelId="{F0BB7580-8A94-4445-BCAE-296744390B9F}" type="pres">
      <dgm:prSet presAssocID="{1A534861-FBAF-4AB2-98EA-30AD84218698}" presName="vert1" presStyleCnt="0"/>
      <dgm:spPr/>
    </dgm:pt>
  </dgm:ptLst>
  <dgm:cxnLst>
    <dgm:cxn modelId="{4BC2D10D-1514-412B-B8F8-F52D4FB7C28F}" type="presOf" srcId="{864923D7-C657-4C70-A3B1-6D58341FBF82}" destId="{2C986801-CFC7-4FCC-91AF-67C2D1FF2B74}" srcOrd="0" destOrd="0" presId="urn:microsoft.com/office/officeart/2008/layout/LinedList"/>
    <dgm:cxn modelId="{B194AE26-8DAF-43C6-BB5B-9B8C6E415404}" srcId="{8FEE068E-629B-4135-868E-958ED422DCE4}" destId="{1A534861-FBAF-4AB2-98EA-30AD84218698}" srcOrd="7" destOrd="0" parTransId="{C6A4E168-C878-4A98-91ED-F86CDF1D0A7E}" sibTransId="{0F4BC439-6A3A-45D4-8D7F-91FF9D9698C9}"/>
    <dgm:cxn modelId="{1A63B83C-0E1D-4F45-91ED-EEE3F8C99429}" srcId="{8FEE068E-629B-4135-868E-958ED422DCE4}" destId="{0E7F16DF-71D0-4106-A187-E20A93205BF6}" srcOrd="0" destOrd="0" parTransId="{50B2982E-E554-4846-A119-B6D37A60B445}" sibTransId="{AF517EBF-4E06-429B-940C-2BB3E4DB8A2D}"/>
    <dgm:cxn modelId="{021D985D-5754-42FA-ACA7-4E9E3D0F6FB7}" type="presOf" srcId="{0E7F16DF-71D0-4106-A187-E20A93205BF6}" destId="{B76ABB1C-98E8-43F9-AD21-DE537EFCAE2E}" srcOrd="0" destOrd="0" presId="urn:microsoft.com/office/officeart/2008/layout/LinedList"/>
    <dgm:cxn modelId="{5183B141-435F-4443-8CBD-91C0CAA8651C}" type="presOf" srcId="{8FEE068E-629B-4135-868E-958ED422DCE4}" destId="{F801C0A9-6C27-4457-A62D-AFBACD162D83}" srcOrd="0" destOrd="0" presId="urn:microsoft.com/office/officeart/2008/layout/LinedList"/>
    <dgm:cxn modelId="{251DAA63-C6F9-46E1-85B9-91EE198EBDF7}" type="presOf" srcId="{C06ACC81-98F5-4BF7-BF2C-9088FA9D7C76}" destId="{E04DFF8B-CB67-4231-B258-75F8B7468F6C}" srcOrd="0" destOrd="0" presId="urn:microsoft.com/office/officeart/2008/layout/LinedList"/>
    <dgm:cxn modelId="{6CDAC863-4100-4FCA-ADEF-140D22E0B348}" srcId="{8FEE068E-629B-4135-868E-958ED422DCE4}" destId="{E24E0F32-91BF-4E3B-9D31-B41CAF7B1D48}" srcOrd="1" destOrd="0" parTransId="{C20EE7D1-680B-43E6-B7BA-6A45412FCFA8}" sibTransId="{4025C861-B151-4935-97CE-26F47402D345}"/>
    <dgm:cxn modelId="{97298D4B-62CA-4AF5-A97E-68C232B7F97C}" srcId="{8FEE068E-629B-4135-868E-958ED422DCE4}" destId="{864923D7-C657-4C70-A3B1-6D58341FBF82}" srcOrd="6" destOrd="0" parTransId="{A96DFCF2-54E3-44C3-B2FE-319032881ED9}" sibTransId="{7E0F48E4-96B4-41F8-B1A7-86D71A8A11C7}"/>
    <dgm:cxn modelId="{A010304D-6026-4139-BAA7-420B7552D79A}" srcId="{8FEE068E-629B-4135-868E-958ED422DCE4}" destId="{982C96E1-E2C0-4AD6-82C6-C1EACC3BE7ED}" srcOrd="4" destOrd="0" parTransId="{EC379455-5647-4F6D-884B-ED0DAC448642}" sibTransId="{D604D1E3-8AEA-4085-9BE8-592CB6D400CC}"/>
    <dgm:cxn modelId="{20C01250-69C0-4390-A9F8-5640EC60401C}" type="presOf" srcId="{9A61986F-4765-40AB-8ABB-D284157C9368}" destId="{D64CBF54-7F10-46C1-A0BA-0C0367AB156A}" srcOrd="0" destOrd="0" presId="urn:microsoft.com/office/officeart/2008/layout/LinedList"/>
    <dgm:cxn modelId="{20109950-5AC3-4851-831D-215DBE1BA01B}" type="presOf" srcId="{75069B23-7C80-4B46-9FAD-5290164EA5E6}" destId="{F5ED5E63-8FA7-4E0A-A874-7855AA5F7956}" srcOrd="0" destOrd="0" presId="urn:microsoft.com/office/officeart/2008/layout/LinedList"/>
    <dgm:cxn modelId="{07B6E286-14E1-4EDE-9C83-5FEA9DE5116D}" srcId="{8FEE068E-629B-4135-868E-958ED422DCE4}" destId="{C06ACC81-98F5-4BF7-BF2C-9088FA9D7C76}" srcOrd="2" destOrd="0" parTransId="{C83D1BB0-A5F3-4192-B5A4-258D023626F3}" sibTransId="{EB15A2DE-160D-419D-A0C0-F802078F8112}"/>
    <dgm:cxn modelId="{EDC1B6AA-12A2-4AE5-8FEC-22B10122FBB4}" srcId="{8FEE068E-629B-4135-868E-958ED422DCE4}" destId="{75069B23-7C80-4B46-9FAD-5290164EA5E6}" srcOrd="5" destOrd="0" parTransId="{2F095A80-A784-4675-BB13-8F30B97E1B5E}" sibTransId="{B9AC7334-7E50-43D0-969C-19C3C2F1ABF5}"/>
    <dgm:cxn modelId="{80ABA4B2-7D4B-4073-9120-A03C600BF6E1}" srcId="{8FEE068E-629B-4135-868E-958ED422DCE4}" destId="{9A61986F-4765-40AB-8ABB-D284157C9368}" srcOrd="3" destOrd="0" parTransId="{86D14BEC-CB83-499A-A4A1-F10DBBFE8390}" sibTransId="{2A41C8B5-C230-4C68-A2E8-AB256A3C5AD3}"/>
    <dgm:cxn modelId="{F3CF99BA-5716-41B2-8441-685A36B2DB6F}" type="presOf" srcId="{E24E0F32-91BF-4E3B-9D31-B41CAF7B1D48}" destId="{3A3F1F52-8B1E-43A4-AF5E-23EBA9084D1E}" srcOrd="0" destOrd="0" presId="urn:microsoft.com/office/officeart/2008/layout/LinedList"/>
    <dgm:cxn modelId="{BB83EAC0-A91D-470D-94D3-91A2D5E58044}" type="presOf" srcId="{982C96E1-E2C0-4AD6-82C6-C1EACC3BE7ED}" destId="{767B7A18-454C-4D62-82A1-B4F7B6D9A349}" srcOrd="0" destOrd="0" presId="urn:microsoft.com/office/officeart/2008/layout/LinedList"/>
    <dgm:cxn modelId="{B77DCCC9-FC28-4B5F-A0A0-35F41B12344C}" type="presOf" srcId="{1A534861-FBAF-4AB2-98EA-30AD84218698}" destId="{BBB1F711-9C02-475F-B268-695B1390D2B7}" srcOrd="0" destOrd="0" presId="urn:microsoft.com/office/officeart/2008/layout/LinedList"/>
    <dgm:cxn modelId="{5D1902A5-D08F-4BC8-A0C3-F051FE2B4DD7}" type="presParOf" srcId="{F801C0A9-6C27-4457-A62D-AFBACD162D83}" destId="{0855DE13-6110-4998-AC13-1FDDE466A5D6}" srcOrd="0" destOrd="0" presId="urn:microsoft.com/office/officeart/2008/layout/LinedList"/>
    <dgm:cxn modelId="{DFAF4B2B-7B65-4CF7-803F-D1459315E415}" type="presParOf" srcId="{F801C0A9-6C27-4457-A62D-AFBACD162D83}" destId="{BA17B2DD-1668-42EF-A55C-42E3AA408760}" srcOrd="1" destOrd="0" presId="urn:microsoft.com/office/officeart/2008/layout/LinedList"/>
    <dgm:cxn modelId="{141110F5-7F1E-446E-98D1-EBD35F331E33}" type="presParOf" srcId="{BA17B2DD-1668-42EF-A55C-42E3AA408760}" destId="{B76ABB1C-98E8-43F9-AD21-DE537EFCAE2E}" srcOrd="0" destOrd="0" presId="urn:microsoft.com/office/officeart/2008/layout/LinedList"/>
    <dgm:cxn modelId="{72388E6D-632B-4639-A8EC-4A0C71C5314A}" type="presParOf" srcId="{BA17B2DD-1668-42EF-A55C-42E3AA408760}" destId="{122C72A0-0CB1-488E-89B2-9A3D4134B243}" srcOrd="1" destOrd="0" presId="urn:microsoft.com/office/officeart/2008/layout/LinedList"/>
    <dgm:cxn modelId="{5396734B-ADED-478A-A058-C24995BB4573}" type="presParOf" srcId="{F801C0A9-6C27-4457-A62D-AFBACD162D83}" destId="{0245B958-C479-47A0-9A5D-E85BCF306E92}" srcOrd="2" destOrd="0" presId="urn:microsoft.com/office/officeart/2008/layout/LinedList"/>
    <dgm:cxn modelId="{705A4F0A-9FCC-4B76-A11D-0BBEE6AC68C0}" type="presParOf" srcId="{F801C0A9-6C27-4457-A62D-AFBACD162D83}" destId="{24A7ED7E-E743-47EF-88F8-3D6E2A03E9F2}" srcOrd="3" destOrd="0" presId="urn:microsoft.com/office/officeart/2008/layout/LinedList"/>
    <dgm:cxn modelId="{784CFE8E-6E02-40C0-9060-ED8F50CF6D5E}" type="presParOf" srcId="{24A7ED7E-E743-47EF-88F8-3D6E2A03E9F2}" destId="{3A3F1F52-8B1E-43A4-AF5E-23EBA9084D1E}" srcOrd="0" destOrd="0" presId="urn:microsoft.com/office/officeart/2008/layout/LinedList"/>
    <dgm:cxn modelId="{88A6474C-4025-43D9-9CFE-F5B6F6AC38F4}" type="presParOf" srcId="{24A7ED7E-E743-47EF-88F8-3D6E2A03E9F2}" destId="{2157EC82-E4C9-4430-97BD-600588474E6C}" srcOrd="1" destOrd="0" presId="urn:microsoft.com/office/officeart/2008/layout/LinedList"/>
    <dgm:cxn modelId="{B8FD283D-2295-42D9-A28A-6EBA22D5E183}" type="presParOf" srcId="{F801C0A9-6C27-4457-A62D-AFBACD162D83}" destId="{E78F8F39-DD9B-43F2-936F-35B19B096176}" srcOrd="4" destOrd="0" presId="urn:microsoft.com/office/officeart/2008/layout/LinedList"/>
    <dgm:cxn modelId="{18448889-2E06-4942-A2C8-B49A30C7BBC6}" type="presParOf" srcId="{F801C0A9-6C27-4457-A62D-AFBACD162D83}" destId="{E02A623C-C1C7-4F70-804B-8929314464BE}" srcOrd="5" destOrd="0" presId="urn:microsoft.com/office/officeart/2008/layout/LinedList"/>
    <dgm:cxn modelId="{B595CA8F-24F6-4214-9205-F5A04814F54B}" type="presParOf" srcId="{E02A623C-C1C7-4F70-804B-8929314464BE}" destId="{E04DFF8B-CB67-4231-B258-75F8B7468F6C}" srcOrd="0" destOrd="0" presId="urn:microsoft.com/office/officeart/2008/layout/LinedList"/>
    <dgm:cxn modelId="{5B2FD520-5EE9-40CD-B152-753F7922C075}" type="presParOf" srcId="{E02A623C-C1C7-4F70-804B-8929314464BE}" destId="{FCF2288F-67A1-4669-A4BF-972B196D43C4}" srcOrd="1" destOrd="0" presId="urn:microsoft.com/office/officeart/2008/layout/LinedList"/>
    <dgm:cxn modelId="{FF68C5B7-934C-4D87-A85E-6387BA4A6AC2}" type="presParOf" srcId="{F801C0A9-6C27-4457-A62D-AFBACD162D83}" destId="{CFB8BB01-21E9-4D4C-B04E-2D83856BAD63}" srcOrd="6" destOrd="0" presId="urn:microsoft.com/office/officeart/2008/layout/LinedList"/>
    <dgm:cxn modelId="{E3A9E270-476A-49A1-A000-524E0E905F49}" type="presParOf" srcId="{F801C0A9-6C27-4457-A62D-AFBACD162D83}" destId="{C6500823-AE19-408F-A79A-2BFD04E543D9}" srcOrd="7" destOrd="0" presId="urn:microsoft.com/office/officeart/2008/layout/LinedList"/>
    <dgm:cxn modelId="{21611D26-1DA0-4697-92CF-27748013D337}" type="presParOf" srcId="{C6500823-AE19-408F-A79A-2BFD04E543D9}" destId="{D64CBF54-7F10-46C1-A0BA-0C0367AB156A}" srcOrd="0" destOrd="0" presId="urn:microsoft.com/office/officeart/2008/layout/LinedList"/>
    <dgm:cxn modelId="{7F377F0F-58D9-416D-8666-9EB34FF0530C}" type="presParOf" srcId="{C6500823-AE19-408F-A79A-2BFD04E543D9}" destId="{0A2DAF6D-6D47-406B-8365-D2A57300ABD5}" srcOrd="1" destOrd="0" presId="urn:microsoft.com/office/officeart/2008/layout/LinedList"/>
    <dgm:cxn modelId="{E4B06902-2E9A-45FD-A415-DCF3AB998229}" type="presParOf" srcId="{F801C0A9-6C27-4457-A62D-AFBACD162D83}" destId="{7492B8E9-B940-4998-AFCA-C1A20C8B96BD}" srcOrd="8" destOrd="0" presId="urn:microsoft.com/office/officeart/2008/layout/LinedList"/>
    <dgm:cxn modelId="{6E8FAB35-2011-4B2E-95AD-9CFC4CAC8AC6}" type="presParOf" srcId="{F801C0A9-6C27-4457-A62D-AFBACD162D83}" destId="{25AF774F-79EE-424E-B5F0-97BF1CE04C23}" srcOrd="9" destOrd="0" presId="urn:microsoft.com/office/officeart/2008/layout/LinedList"/>
    <dgm:cxn modelId="{DB5991CD-7F28-4C7F-8738-71B0583AF133}" type="presParOf" srcId="{25AF774F-79EE-424E-B5F0-97BF1CE04C23}" destId="{767B7A18-454C-4D62-82A1-B4F7B6D9A349}" srcOrd="0" destOrd="0" presId="urn:microsoft.com/office/officeart/2008/layout/LinedList"/>
    <dgm:cxn modelId="{C5ECFCB7-F2FE-402B-BFCE-7730F0B72962}" type="presParOf" srcId="{25AF774F-79EE-424E-B5F0-97BF1CE04C23}" destId="{E75ACBE7-2D5D-4F97-89E3-384D0C000AE6}" srcOrd="1" destOrd="0" presId="urn:microsoft.com/office/officeart/2008/layout/LinedList"/>
    <dgm:cxn modelId="{5879443B-26EB-44EF-9576-8491ABBDCEB5}" type="presParOf" srcId="{F801C0A9-6C27-4457-A62D-AFBACD162D83}" destId="{72DD40FD-82C2-49C9-A8B8-CC34B13811ED}" srcOrd="10" destOrd="0" presId="urn:microsoft.com/office/officeart/2008/layout/LinedList"/>
    <dgm:cxn modelId="{D6B6B0A7-BE68-447C-89AC-3EB75875E45E}" type="presParOf" srcId="{F801C0A9-6C27-4457-A62D-AFBACD162D83}" destId="{92C0CA7C-1DA8-435D-BD91-DC7EDDDEC368}" srcOrd="11" destOrd="0" presId="urn:microsoft.com/office/officeart/2008/layout/LinedList"/>
    <dgm:cxn modelId="{041092B9-C516-4648-BEB4-532589024666}" type="presParOf" srcId="{92C0CA7C-1DA8-435D-BD91-DC7EDDDEC368}" destId="{F5ED5E63-8FA7-4E0A-A874-7855AA5F7956}" srcOrd="0" destOrd="0" presId="urn:microsoft.com/office/officeart/2008/layout/LinedList"/>
    <dgm:cxn modelId="{889FC4AE-ECEF-46C5-BA1B-BC20C2E09D35}" type="presParOf" srcId="{92C0CA7C-1DA8-435D-BD91-DC7EDDDEC368}" destId="{FFE8CA23-08AF-46C4-AD33-D8A74CC7C539}" srcOrd="1" destOrd="0" presId="urn:microsoft.com/office/officeart/2008/layout/LinedList"/>
    <dgm:cxn modelId="{EE01A028-1B08-4DA1-9589-BDA01073555F}" type="presParOf" srcId="{F801C0A9-6C27-4457-A62D-AFBACD162D83}" destId="{8BAC1811-B3ED-49F9-8EBE-5D1C41854D4D}" srcOrd="12" destOrd="0" presId="urn:microsoft.com/office/officeart/2008/layout/LinedList"/>
    <dgm:cxn modelId="{DC611BFF-F276-4D0F-A9F7-A4CB4306EEC4}" type="presParOf" srcId="{F801C0A9-6C27-4457-A62D-AFBACD162D83}" destId="{579ACAC2-9261-45D2-A3E4-F91C5CE102B6}" srcOrd="13" destOrd="0" presId="urn:microsoft.com/office/officeart/2008/layout/LinedList"/>
    <dgm:cxn modelId="{C8961F74-9B57-4563-8C27-ADDC600E38F9}" type="presParOf" srcId="{579ACAC2-9261-45D2-A3E4-F91C5CE102B6}" destId="{2C986801-CFC7-4FCC-91AF-67C2D1FF2B74}" srcOrd="0" destOrd="0" presId="urn:microsoft.com/office/officeart/2008/layout/LinedList"/>
    <dgm:cxn modelId="{7610D15B-6C42-465E-B7D2-8C98F2D02C0D}" type="presParOf" srcId="{579ACAC2-9261-45D2-A3E4-F91C5CE102B6}" destId="{68D08572-78C8-4B58-A42F-82C9D42AA52D}" srcOrd="1" destOrd="0" presId="urn:microsoft.com/office/officeart/2008/layout/LinedList"/>
    <dgm:cxn modelId="{A6745A76-6DB5-43C8-9F3F-5860836A9D48}" type="presParOf" srcId="{F801C0A9-6C27-4457-A62D-AFBACD162D83}" destId="{ED377B08-2AD7-4205-A343-CB32EF7902CC}" srcOrd="14" destOrd="0" presId="urn:microsoft.com/office/officeart/2008/layout/LinedList"/>
    <dgm:cxn modelId="{6ADE1881-6C36-43E8-8786-4132676E1961}" type="presParOf" srcId="{F801C0A9-6C27-4457-A62D-AFBACD162D83}" destId="{623158AA-526E-4232-8274-DDA73424B782}" srcOrd="15" destOrd="0" presId="urn:microsoft.com/office/officeart/2008/layout/LinedList"/>
    <dgm:cxn modelId="{3CF432C5-4A5E-4B10-BBD0-D936ACB92864}" type="presParOf" srcId="{623158AA-526E-4232-8274-DDA73424B782}" destId="{BBB1F711-9C02-475F-B268-695B1390D2B7}" srcOrd="0" destOrd="0" presId="urn:microsoft.com/office/officeart/2008/layout/LinedList"/>
    <dgm:cxn modelId="{B55D71F3-775F-4289-92F4-9AF9D2DE357F}" type="presParOf" srcId="{623158AA-526E-4232-8274-DDA73424B782}" destId="{F0BB7580-8A94-4445-BCAE-296744390B9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1E52C2-7DAB-4996-97EA-AB7EECD4481E}">
      <dsp:nvSpPr>
        <dsp:cNvPr id="0" name=""/>
        <dsp:cNvSpPr/>
      </dsp:nvSpPr>
      <dsp:spPr>
        <a:xfrm>
          <a:off x="1228089" y="0"/>
          <a:ext cx="8618458" cy="427672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5A020B7-5D07-4EE9-B2E5-11B678792D11}">
      <dsp:nvSpPr>
        <dsp:cNvPr id="0" name=""/>
        <dsp:cNvSpPr/>
      </dsp:nvSpPr>
      <dsp:spPr>
        <a:xfrm>
          <a:off x="12298" y="1349255"/>
          <a:ext cx="1740722" cy="171069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ctr" defTabSz="666750">
            <a:lnSpc>
              <a:spcPct val="90000"/>
            </a:lnSpc>
            <a:spcBef>
              <a:spcPct val="0"/>
            </a:spcBef>
            <a:spcAft>
              <a:spcPct val="35000"/>
            </a:spcAft>
            <a:buNone/>
          </a:pPr>
          <a:endParaRPr lang="et-EE" sz="1500" kern="1200" dirty="0"/>
        </a:p>
        <a:p>
          <a:pPr marL="0" lvl="0" indent="0" algn="ctr" defTabSz="666750">
            <a:lnSpc>
              <a:spcPct val="90000"/>
            </a:lnSpc>
            <a:spcBef>
              <a:spcPct val="0"/>
            </a:spcBef>
            <a:spcAft>
              <a:spcPct val="35000"/>
            </a:spcAft>
            <a:buNone/>
          </a:pPr>
          <a:r>
            <a:rPr lang="et-EE" sz="2000" b="1" kern="1200" dirty="0"/>
            <a:t>Toetatavad tegevused</a:t>
          </a:r>
        </a:p>
        <a:p>
          <a:pPr marL="114300" lvl="1" indent="-114300" algn="l" defTabSz="533400">
            <a:lnSpc>
              <a:spcPct val="90000"/>
            </a:lnSpc>
            <a:spcBef>
              <a:spcPct val="0"/>
            </a:spcBef>
            <a:spcAft>
              <a:spcPct val="15000"/>
            </a:spcAft>
            <a:buChar char="•"/>
          </a:pPr>
          <a:endParaRPr lang="et-EE" sz="1200" kern="1200" dirty="0"/>
        </a:p>
        <a:p>
          <a:pPr marL="228600" lvl="2" indent="-114300" algn="l" defTabSz="533400">
            <a:lnSpc>
              <a:spcPct val="90000"/>
            </a:lnSpc>
            <a:spcBef>
              <a:spcPct val="0"/>
            </a:spcBef>
            <a:spcAft>
              <a:spcPct val="15000"/>
            </a:spcAft>
            <a:buChar char="•"/>
          </a:pPr>
          <a:endParaRPr lang="et-EE" sz="1200" kern="1200"/>
        </a:p>
        <a:p>
          <a:pPr marL="228600" lvl="2" indent="-114300" algn="l" defTabSz="533400">
            <a:lnSpc>
              <a:spcPct val="90000"/>
            </a:lnSpc>
            <a:spcBef>
              <a:spcPct val="0"/>
            </a:spcBef>
            <a:spcAft>
              <a:spcPct val="15000"/>
            </a:spcAft>
            <a:buChar char="•"/>
          </a:pPr>
          <a:endParaRPr lang="et-EE" sz="1200" kern="1200"/>
        </a:p>
      </dsp:txBody>
      <dsp:txXfrm>
        <a:off x="95807" y="1432764"/>
        <a:ext cx="1573704" cy="1543672"/>
      </dsp:txXfrm>
    </dsp:sp>
    <dsp:sp modelId="{55770503-BC8D-438E-B0F8-8B97F10DC324}">
      <dsp:nvSpPr>
        <dsp:cNvPr id="0" name=""/>
        <dsp:cNvSpPr/>
      </dsp:nvSpPr>
      <dsp:spPr>
        <a:xfrm>
          <a:off x="2038236" y="1283017"/>
          <a:ext cx="1740722" cy="171069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t-EE" sz="2000" b="1" kern="1200" dirty="0"/>
            <a:t>Äriplaan</a:t>
          </a:r>
        </a:p>
      </dsp:txBody>
      <dsp:txXfrm>
        <a:off x="2121745" y="1366526"/>
        <a:ext cx="1573704" cy="1543672"/>
      </dsp:txXfrm>
    </dsp:sp>
    <dsp:sp modelId="{691D9575-0EBF-475A-ACF3-4FF397BA6FD1}">
      <dsp:nvSpPr>
        <dsp:cNvPr id="0" name=""/>
        <dsp:cNvSpPr/>
      </dsp:nvSpPr>
      <dsp:spPr>
        <a:xfrm>
          <a:off x="4069079" y="1283017"/>
          <a:ext cx="1740722" cy="171069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t-EE" sz="2000" b="1" kern="1200" dirty="0"/>
            <a:t>Nõuded taotlejale</a:t>
          </a:r>
        </a:p>
      </dsp:txBody>
      <dsp:txXfrm>
        <a:off x="4152588" y="1366526"/>
        <a:ext cx="1573704" cy="1543672"/>
      </dsp:txXfrm>
    </dsp:sp>
    <dsp:sp modelId="{82C495A8-0702-41AB-B6B6-7BA4F3A99620}">
      <dsp:nvSpPr>
        <dsp:cNvPr id="0" name=""/>
        <dsp:cNvSpPr/>
      </dsp:nvSpPr>
      <dsp:spPr>
        <a:xfrm>
          <a:off x="6177335" y="1283017"/>
          <a:ext cx="2001204" cy="171069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t-EE" sz="1600" b="1" kern="1200" dirty="0"/>
            <a:t>Hindamiskriteeriumid</a:t>
          </a:r>
        </a:p>
      </dsp:txBody>
      <dsp:txXfrm>
        <a:off x="6260844" y="1366526"/>
        <a:ext cx="1834186" cy="1543672"/>
      </dsp:txXfrm>
    </dsp:sp>
    <dsp:sp modelId="{7DF41266-5AEA-434D-95DA-6E9439FC85AC}">
      <dsp:nvSpPr>
        <dsp:cNvPr id="0" name=""/>
        <dsp:cNvSpPr/>
      </dsp:nvSpPr>
      <dsp:spPr>
        <a:xfrm>
          <a:off x="8391247" y="1283017"/>
          <a:ext cx="1740722" cy="171069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t-EE" sz="2000" b="1" kern="1200" dirty="0"/>
            <a:t>Toetuse saaja kohustused</a:t>
          </a:r>
        </a:p>
      </dsp:txBody>
      <dsp:txXfrm>
        <a:off x="8474756" y="1366526"/>
        <a:ext cx="1573704" cy="15436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55DE13-6110-4998-AC13-1FDDE466A5D6}">
      <dsp:nvSpPr>
        <dsp:cNvPr id="0" name=""/>
        <dsp:cNvSpPr/>
      </dsp:nvSpPr>
      <dsp:spPr>
        <a:xfrm>
          <a:off x="0" y="0"/>
          <a:ext cx="46805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76ABB1C-98E8-43F9-AD21-DE537EFCAE2E}">
      <dsp:nvSpPr>
        <dsp:cNvPr id="0" name=""/>
        <dsp:cNvSpPr/>
      </dsp:nvSpPr>
      <dsp:spPr>
        <a:xfrm>
          <a:off x="0" y="0"/>
          <a:ext cx="4680520" cy="5221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150000"/>
            </a:lnSpc>
            <a:spcBef>
              <a:spcPct val="0"/>
            </a:spcBef>
            <a:spcAft>
              <a:spcPct val="35000"/>
            </a:spcAft>
            <a:buNone/>
          </a:pPr>
          <a:r>
            <a:rPr lang="et-EE" sz="1600" b="1" kern="1200" dirty="0">
              <a:latin typeface="+mj-lt"/>
            </a:rPr>
            <a:t>mobiilne või statsionaarne masin või seade</a:t>
          </a:r>
          <a:endParaRPr lang="en-US" sz="1600" b="1" kern="1200" dirty="0">
            <a:latin typeface="+mj-lt"/>
          </a:endParaRPr>
        </a:p>
      </dsp:txBody>
      <dsp:txXfrm>
        <a:off x="0" y="0"/>
        <a:ext cx="4680520" cy="522132"/>
      </dsp:txXfrm>
    </dsp:sp>
    <dsp:sp modelId="{0245B958-C479-47A0-9A5D-E85BCF306E92}">
      <dsp:nvSpPr>
        <dsp:cNvPr id="0" name=""/>
        <dsp:cNvSpPr/>
      </dsp:nvSpPr>
      <dsp:spPr>
        <a:xfrm>
          <a:off x="0" y="522132"/>
          <a:ext cx="46805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A3F1F52-8B1E-43A4-AF5E-23EBA9084D1E}">
      <dsp:nvSpPr>
        <dsp:cNvPr id="0" name=""/>
        <dsp:cNvSpPr/>
      </dsp:nvSpPr>
      <dsp:spPr>
        <a:xfrm>
          <a:off x="0" y="522132"/>
          <a:ext cx="4680520" cy="5221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t-EE" sz="1600" b="1" kern="1200" dirty="0">
              <a:latin typeface="+mj-lt"/>
            </a:rPr>
            <a:t>tootmishoone püstitamine, rajamine, paigaldamine, rekonstrueerimine või laiendamine</a:t>
          </a:r>
          <a:endParaRPr lang="en-US" sz="1600" b="1" kern="1200" dirty="0">
            <a:latin typeface="+mj-lt"/>
          </a:endParaRPr>
        </a:p>
      </dsp:txBody>
      <dsp:txXfrm>
        <a:off x="0" y="522132"/>
        <a:ext cx="4680520" cy="522132"/>
      </dsp:txXfrm>
    </dsp:sp>
    <dsp:sp modelId="{E78F8F39-DD9B-43F2-936F-35B19B096176}">
      <dsp:nvSpPr>
        <dsp:cNvPr id="0" name=""/>
        <dsp:cNvSpPr/>
      </dsp:nvSpPr>
      <dsp:spPr>
        <a:xfrm>
          <a:off x="0" y="1044264"/>
          <a:ext cx="46805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4DFF8B-CB67-4231-B258-75F8B7468F6C}">
      <dsp:nvSpPr>
        <dsp:cNvPr id="0" name=""/>
        <dsp:cNvSpPr/>
      </dsp:nvSpPr>
      <dsp:spPr>
        <a:xfrm>
          <a:off x="0" y="1044264"/>
          <a:ext cx="4680520" cy="5221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150000"/>
            </a:lnSpc>
            <a:spcBef>
              <a:spcPct val="0"/>
            </a:spcBef>
            <a:spcAft>
              <a:spcPct val="35000"/>
            </a:spcAft>
            <a:buNone/>
          </a:pPr>
          <a:r>
            <a:rPr lang="et-EE" sz="1600" b="1" kern="1200" dirty="0">
              <a:latin typeface="+mj-lt"/>
            </a:rPr>
            <a:t>kasutatud masin või seade</a:t>
          </a:r>
          <a:endParaRPr lang="en-US" sz="1600" b="1" kern="1200" dirty="0">
            <a:latin typeface="+mj-lt"/>
          </a:endParaRPr>
        </a:p>
      </dsp:txBody>
      <dsp:txXfrm>
        <a:off x="0" y="1044264"/>
        <a:ext cx="4680520" cy="522132"/>
      </dsp:txXfrm>
    </dsp:sp>
    <dsp:sp modelId="{CFB8BB01-21E9-4D4C-B04E-2D83856BAD63}">
      <dsp:nvSpPr>
        <dsp:cNvPr id="0" name=""/>
        <dsp:cNvSpPr/>
      </dsp:nvSpPr>
      <dsp:spPr>
        <a:xfrm>
          <a:off x="0" y="1566397"/>
          <a:ext cx="46805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4CBF54-7F10-46C1-A0BA-0C0367AB156A}">
      <dsp:nvSpPr>
        <dsp:cNvPr id="0" name=""/>
        <dsp:cNvSpPr/>
      </dsp:nvSpPr>
      <dsp:spPr>
        <a:xfrm>
          <a:off x="0" y="1566397"/>
          <a:ext cx="4680520" cy="5221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150000"/>
            </a:lnSpc>
            <a:spcBef>
              <a:spcPct val="0"/>
            </a:spcBef>
            <a:spcAft>
              <a:spcPct val="35000"/>
            </a:spcAft>
            <a:buNone/>
          </a:pPr>
          <a:r>
            <a:rPr lang="et-EE" sz="1600" b="1" kern="1200" dirty="0">
              <a:latin typeface="+mj-lt"/>
            </a:rPr>
            <a:t>kapitalirendiga ostetav masin või seade</a:t>
          </a:r>
          <a:endParaRPr lang="en-US" sz="1600" b="1" kern="1200" dirty="0">
            <a:latin typeface="+mj-lt"/>
          </a:endParaRPr>
        </a:p>
      </dsp:txBody>
      <dsp:txXfrm>
        <a:off x="0" y="1566397"/>
        <a:ext cx="4680520" cy="522132"/>
      </dsp:txXfrm>
    </dsp:sp>
    <dsp:sp modelId="{7492B8E9-B940-4998-AFCA-C1A20C8B96BD}">
      <dsp:nvSpPr>
        <dsp:cNvPr id="0" name=""/>
        <dsp:cNvSpPr/>
      </dsp:nvSpPr>
      <dsp:spPr>
        <a:xfrm>
          <a:off x="0" y="2088529"/>
          <a:ext cx="46805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67B7A18-454C-4D62-82A1-B4F7B6D9A349}">
      <dsp:nvSpPr>
        <dsp:cNvPr id="0" name=""/>
        <dsp:cNvSpPr/>
      </dsp:nvSpPr>
      <dsp:spPr>
        <a:xfrm>
          <a:off x="0" y="2088529"/>
          <a:ext cx="4680520" cy="5221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150000"/>
            </a:lnSpc>
            <a:spcBef>
              <a:spcPct val="0"/>
            </a:spcBef>
            <a:spcAft>
              <a:spcPct val="35000"/>
            </a:spcAft>
            <a:buNone/>
          </a:pPr>
          <a:r>
            <a:rPr lang="et-EE" sz="1600" b="1" kern="1200" dirty="0">
              <a:latin typeface="+mj-lt"/>
            </a:rPr>
            <a:t>loomad</a:t>
          </a:r>
          <a:endParaRPr lang="en-US" sz="1600" b="1" kern="1200" dirty="0">
            <a:latin typeface="+mj-lt"/>
          </a:endParaRPr>
        </a:p>
      </dsp:txBody>
      <dsp:txXfrm>
        <a:off x="0" y="2088529"/>
        <a:ext cx="4680520" cy="522132"/>
      </dsp:txXfrm>
    </dsp:sp>
    <dsp:sp modelId="{72DD40FD-82C2-49C9-A8B8-CC34B13811ED}">
      <dsp:nvSpPr>
        <dsp:cNvPr id="0" name=""/>
        <dsp:cNvSpPr/>
      </dsp:nvSpPr>
      <dsp:spPr>
        <a:xfrm>
          <a:off x="0" y="2610661"/>
          <a:ext cx="46805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ED5E63-8FA7-4E0A-A874-7855AA5F7956}">
      <dsp:nvSpPr>
        <dsp:cNvPr id="0" name=""/>
        <dsp:cNvSpPr/>
      </dsp:nvSpPr>
      <dsp:spPr>
        <a:xfrm>
          <a:off x="0" y="2610661"/>
          <a:ext cx="4680520" cy="5221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150000"/>
            </a:lnSpc>
            <a:spcBef>
              <a:spcPct val="0"/>
            </a:spcBef>
            <a:spcAft>
              <a:spcPct val="35000"/>
            </a:spcAft>
            <a:buNone/>
          </a:pPr>
          <a:r>
            <a:rPr lang="et-EE" sz="1600" b="1" kern="1200" dirty="0">
              <a:latin typeface="+mj-lt"/>
            </a:rPr>
            <a:t>mitmeaastased taimed </a:t>
          </a:r>
          <a:endParaRPr lang="en-US" sz="1600" b="1" kern="1200" dirty="0">
            <a:latin typeface="+mj-lt"/>
          </a:endParaRPr>
        </a:p>
      </dsp:txBody>
      <dsp:txXfrm>
        <a:off x="0" y="2610661"/>
        <a:ext cx="4680520" cy="522132"/>
      </dsp:txXfrm>
    </dsp:sp>
    <dsp:sp modelId="{8BAC1811-B3ED-49F9-8EBE-5D1C41854D4D}">
      <dsp:nvSpPr>
        <dsp:cNvPr id="0" name=""/>
        <dsp:cNvSpPr/>
      </dsp:nvSpPr>
      <dsp:spPr>
        <a:xfrm>
          <a:off x="0" y="3132794"/>
          <a:ext cx="46805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986801-CFC7-4FCC-91AF-67C2D1FF2B74}">
      <dsp:nvSpPr>
        <dsp:cNvPr id="0" name=""/>
        <dsp:cNvSpPr/>
      </dsp:nvSpPr>
      <dsp:spPr>
        <a:xfrm>
          <a:off x="0" y="3132794"/>
          <a:ext cx="4680520" cy="5221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150000"/>
            </a:lnSpc>
            <a:spcBef>
              <a:spcPct val="0"/>
            </a:spcBef>
            <a:spcAft>
              <a:spcPct val="35000"/>
            </a:spcAft>
            <a:buNone/>
          </a:pPr>
          <a:r>
            <a:rPr lang="et-EE" sz="1600" b="1" kern="1200" dirty="0">
              <a:latin typeface="+mj-lt"/>
            </a:rPr>
            <a:t>maa</a:t>
          </a:r>
          <a:endParaRPr lang="en-US" sz="1600" b="1" kern="1200" dirty="0">
            <a:latin typeface="+mj-lt"/>
          </a:endParaRPr>
        </a:p>
      </dsp:txBody>
      <dsp:txXfrm>
        <a:off x="0" y="3132794"/>
        <a:ext cx="4680520" cy="522132"/>
      </dsp:txXfrm>
    </dsp:sp>
    <dsp:sp modelId="{ED377B08-2AD7-4205-A343-CB32EF7902CC}">
      <dsp:nvSpPr>
        <dsp:cNvPr id="0" name=""/>
        <dsp:cNvSpPr/>
      </dsp:nvSpPr>
      <dsp:spPr>
        <a:xfrm>
          <a:off x="0" y="3654926"/>
          <a:ext cx="46805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B1F711-9C02-475F-B268-695B1390D2B7}">
      <dsp:nvSpPr>
        <dsp:cNvPr id="0" name=""/>
        <dsp:cNvSpPr/>
      </dsp:nvSpPr>
      <dsp:spPr>
        <a:xfrm>
          <a:off x="0" y="3654926"/>
          <a:ext cx="4680520" cy="5221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150000"/>
            </a:lnSpc>
            <a:spcBef>
              <a:spcPct val="0"/>
            </a:spcBef>
            <a:spcAft>
              <a:spcPct val="35000"/>
            </a:spcAft>
            <a:buNone/>
          </a:pPr>
          <a:r>
            <a:rPr lang="et-EE" sz="1600" b="1" kern="1200" dirty="0">
              <a:latin typeface="+mj-lt"/>
            </a:rPr>
            <a:t>muu inventar</a:t>
          </a:r>
          <a:endParaRPr lang="en-US" sz="1600" b="1" kern="1200" dirty="0">
            <a:latin typeface="+mj-lt"/>
          </a:endParaRPr>
        </a:p>
      </dsp:txBody>
      <dsp:txXfrm>
        <a:off x="0" y="3654926"/>
        <a:ext cx="4680520" cy="52213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p:cNvSpPr>
          <p:nvPr>
            <p:ph type="sldImg"/>
          </p:nvPr>
        </p:nvSpPr>
        <p:spPr bwMode="auto">
          <a:xfrm>
            <a:off x="2747963" y="539750"/>
            <a:ext cx="4732337" cy="2662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1022873" y="3373544"/>
            <a:ext cx="8185131" cy="31953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a:p>
        </p:txBody>
      </p:sp>
      <p:sp>
        <p:nvSpPr>
          <p:cNvPr id="2051" name="Rectangle 3"/>
          <p:cNvSpPr>
            <a:spLocks noGrp="1" noChangeArrowheads="1"/>
          </p:cNvSpPr>
          <p:nvPr>
            <p:ph type="hdr"/>
          </p:nvPr>
        </p:nvSpPr>
        <p:spPr bwMode="auto">
          <a:xfrm>
            <a:off x="2" y="0"/>
            <a:ext cx="4439611" cy="3543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687560" algn="l"/>
                <a:tab pos="1375120" algn="l"/>
                <a:tab pos="2062681" algn="l"/>
                <a:tab pos="2750241" algn="l"/>
              </a:tabLst>
              <a:defRPr sz="13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2" name="Rectangle 4"/>
          <p:cNvSpPr>
            <a:spLocks noGrp="1" noChangeArrowheads="1"/>
          </p:cNvSpPr>
          <p:nvPr>
            <p:ph type="dt"/>
          </p:nvPr>
        </p:nvSpPr>
        <p:spPr bwMode="auto">
          <a:xfrm>
            <a:off x="5791267" y="0"/>
            <a:ext cx="4439611" cy="3543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687560" algn="l"/>
                <a:tab pos="1375120" algn="l"/>
                <a:tab pos="2062681" algn="l"/>
                <a:tab pos="2750241" algn="l"/>
              </a:tabLst>
              <a:defRPr sz="13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3" name="Rectangle 5"/>
          <p:cNvSpPr>
            <a:spLocks noGrp="1" noChangeArrowheads="1"/>
          </p:cNvSpPr>
          <p:nvPr>
            <p:ph type="ftr"/>
          </p:nvPr>
        </p:nvSpPr>
        <p:spPr bwMode="auto">
          <a:xfrm>
            <a:off x="2" y="6747087"/>
            <a:ext cx="4439611" cy="3543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tabLst>
                <a:tab pos="687560" algn="l"/>
                <a:tab pos="1375120" algn="l"/>
                <a:tab pos="2062681" algn="l"/>
                <a:tab pos="2750241" algn="l"/>
              </a:tabLst>
              <a:defRPr sz="13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4" name="Rectangle 6"/>
          <p:cNvSpPr>
            <a:spLocks noGrp="1" noChangeArrowheads="1"/>
          </p:cNvSpPr>
          <p:nvPr>
            <p:ph type="sldNum"/>
          </p:nvPr>
        </p:nvSpPr>
        <p:spPr bwMode="auto">
          <a:xfrm>
            <a:off x="5791267" y="6747087"/>
            <a:ext cx="4439611" cy="3543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tabLst>
                <a:tab pos="687560" algn="l"/>
                <a:tab pos="1375120" algn="l"/>
                <a:tab pos="2062681" algn="l"/>
                <a:tab pos="2750241" algn="l"/>
              </a:tabLst>
              <a:defRPr sz="1300">
                <a:solidFill>
                  <a:srgbClr val="000000"/>
                </a:solidFill>
                <a:latin typeface="Times New Roman" panose="02020603050405020304" pitchFamily="18" charset="0"/>
                <a:cs typeface="Arial Unicode MS" panose="020B0604020202020204" pitchFamily="34" charset="-128"/>
              </a:defRPr>
            </a:lvl1pPr>
          </a:lstStyle>
          <a:p>
            <a:fld id="{9137B0FE-B827-43E6-9F1A-73A7AB4ED6CD}" type="slidenum">
              <a:rPr lang="et-EE" altLang="en-US"/>
              <a:pPr/>
              <a:t>‹#›</a:t>
            </a:fld>
            <a:endParaRPr lang="et-EE" altLang="en-US"/>
          </a:p>
        </p:txBody>
      </p:sp>
    </p:spTree>
    <p:extLst>
      <p:ext uri="{BB962C8B-B14F-4D97-AF65-F5344CB8AC3E}">
        <p14:creationId xmlns:p14="http://schemas.microsoft.com/office/powerpoint/2010/main" val="632586641"/>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1</a:t>
            </a:fld>
            <a:endParaRPr lang="et-EE" altLang="en-US"/>
          </a:p>
        </p:txBody>
      </p:sp>
    </p:spTree>
    <p:extLst>
      <p:ext uri="{BB962C8B-B14F-4D97-AF65-F5344CB8AC3E}">
        <p14:creationId xmlns:p14="http://schemas.microsoft.com/office/powerpoint/2010/main" val="18103406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171450" indent="-171450">
              <a:buFont typeface="Arial" panose="020B0604020202020204" pitchFamily="34" charset="0"/>
              <a:buChar char="•"/>
            </a:pPr>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10</a:t>
            </a:fld>
            <a:endParaRPr lang="et-EE" altLang="en-US"/>
          </a:p>
        </p:txBody>
      </p:sp>
    </p:spTree>
    <p:extLst>
      <p:ext uri="{BB962C8B-B14F-4D97-AF65-F5344CB8AC3E}">
        <p14:creationId xmlns:p14="http://schemas.microsoft.com/office/powerpoint/2010/main" val="15207121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11</a:t>
            </a:fld>
            <a:endParaRPr lang="et-EE" altLang="en-US"/>
          </a:p>
        </p:txBody>
      </p:sp>
    </p:spTree>
    <p:extLst>
      <p:ext uri="{BB962C8B-B14F-4D97-AF65-F5344CB8AC3E}">
        <p14:creationId xmlns:p14="http://schemas.microsoft.com/office/powerpoint/2010/main" val="39586234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12</a:t>
            </a:fld>
            <a:endParaRPr lang="et-EE" altLang="en-US"/>
          </a:p>
        </p:txBody>
      </p:sp>
    </p:spTree>
    <p:extLst>
      <p:ext uri="{BB962C8B-B14F-4D97-AF65-F5344CB8AC3E}">
        <p14:creationId xmlns:p14="http://schemas.microsoft.com/office/powerpoint/2010/main" val="21492599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13</a:t>
            </a:fld>
            <a:endParaRPr lang="et-EE" altLang="en-US"/>
          </a:p>
        </p:txBody>
      </p:sp>
    </p:spTree>
    <p:extLst>
      <p:ext uri="{BB962C8B-B14F-4D97-AF65-F5344CB8AC3E}">
        <p14:creationId xmlns:p14="http://schemas.microsoft.com/office/powerpoint/2010/main" val="35321827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14</a:t>
            </a:fld>
            <a:endParaRPr lang="et-EE" altLang="en-US"/>
          </a:p>
        </p:txBody>
      </p:sp>
    </p:spTree>
    <p:extLst>
      <p:ext uri="{BB962C8B-B14F-4D97-AF65-F5344CB8AC3E}">
        <p14:creationId xmlns:p14="http://schemas.microsoft.com/office/powerpoint/2010/main" val="25952279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15</a:t>
            </a:fld>
            <a:endParaRPr lang="et-EE" altLang="en-US"/>
          </a:p>
        </p:txBody>
      </p:sp>
    </p:spTree>
    <p:extLst>
      <p:ext uri="{BB962C8B-B14F-4D97-AF65-F5344CB8AC3E}">
        <p14:creationId xmlns:p14="http://schemas.microsoft.com/office/powerpoint/2010/main" val="30157222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b="1" dirty="0"/>
          </a:p>
        </p:txBody>
      </p:sp>
      <p:sp>
        <p:nvSpPr>
          <p:cNvPr id="4" name="Slaidinumbri kohatäide 3"/>
          <p:cNvSpPr>
            <a:spLocks noGrp="1"/>
          </p:cNvSpPr>
          <p:nvPr>
            <p:ph type="sldNum"/>
          </p:nvPr>
        </p:nvSpPr>
        <p:spPr/>
        <p:txBody>
          <a:bodyPr/>
          <a:lstStyle/>
          <a:p>
            <a:fld id="{9137B0FE-B827-43E6-9F1A-73A7AB4ED6CD}" type="slidenum">
              <a:rPr lang="et-EE" altLang="en-US" smtClean="0"/>
              <a:pPr/>
              <a:t>17</a:t>
            </a:fld>
            <a:endParaRPr lang="et-EE" altLang="en-US"/>
          </a:p>
        </p:txBody>
      </p:sp>
    </p:spTree>
    <p:extLst>
      <p:ext uri="{BB962C8B-B14F-4D97-AF65-F5344CB8AC3E}">
        <p14:creationId xmlns:p14="http://schemas.microsoft.com/office/powerpoint/2010/main" val="39192905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18</a:t>
            </a:fld>
            <a:endParaRPr lang="et-EE" altLang="en-US"/>
          </a:p>
        </p:txBody>
      </p:sp>
    </p:spTree>
    <p:extLst>
      <p:ext uri="{BB962C8B-B14F-4D97-AF65-F5344CB8AC3E}">
        <p14:creationId xmlns:p14="http://schemas.microsoft.com/office/powerpoint/2010/main" val="26627508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19</a:t>
            </a:fld>
            <a:endParaRPr lang="et-EE" altLang="en-US"/>
          </a:p>
        </p:txBody>
      </p:sp>
    </p:spTree>
    <p:extLst>
      <p:ext uri="{BB962C8B-B14F-4D97-AF65-F5344CB8AC3E}">
        <p14:creationId xmlns:p14="http://schemas.microsoft.com/office/powerpoint/2010/main" val="26185896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20</a:t>
            </a:fld>
            <a:endParaRPr lang="et-EE" altLang="en-US"/>
          </a:p>
        </p:txBody>
      </p:sp>
    </p:spTree>
    <p:extLst>
      <p:ext uri="{BB962C8B-B14F-4D97-AF65-F5344CB8AC3E}">
        <p14:creationId xmlns:p14="http://schemas.microsoft.com/office/powerpoint/2010/main" val="793490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2</a:t>
            </a:fld>
            <a:endParaRPr lang="et-EE" altLang="en-US"/>
          </a:p>
        </p:txBody>
      </p:sp>
    </p:spTree>
    <p:extLst>
      <p:ext uri="{BB962C8B-B14F-4D97-AF65-F5344CB8AC3E}">
        <p14:creationId xmlns:p14="http://schemas.microsoft.com/office/powerpoint/2010/main" val="23861570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21</a:t>
            </a:fld>
            <a:endParaRPr lang="et-EE" altLang="en-US"/>
          </a:p>
        </p:txBody>
      </p:sp>
    </p:spTree>
    <p:extLst>
      <p:ext uri="{BB962C8B-B14F-4D97-AF65-F5344CB8AC3E}">
        <p14:creationId xmlns:p14="http://schemas.microsoft.com/office/powerpoint/2010/main" val="34739668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22</a:t>
            </a:fld>
            <a:endParaRPr lang="et-EE" altLang="en-US"/>
          </a:p>
        </p:txBody>
      </p:sp>
    </p:spTree>
    <p:extLst>
      <p:ext uri="{BB962C8B-B14F-4D97-AF65-F5344CB8AC3E}">
        <p14:creationId xmlns:p14="http://schemas.microsoft.com/office/powerpoint/2010/main" val="30298455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23</a:t>
            </a:fld>
            <a:endParaRPr lang="et-EE" altLang="en-US"/>
          </a:p>
        </p:txBody>
      </p:sp>
    </p:spTree>
    <p:extLst>
      <p:ext uri="{BB962C8B-B14F-4D97-AF65-F5344CB8AC3E}">
        <p14:creationId xmlns:p14="http://schemas.microsoft.com/office/powerpoint/2010/main" val="2869747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53629-2D04-487A-9634-31F43C27A7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A3BB01-65AA-6116-B02C-93970653FE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FF969C-25DB-34A1-5ED2-2C1C20FF12A1}"/>
              </a:ext>
            </a:extLst>
          </p:cNvPr>
          <p:cNvSpPr>
            <a:spLocks noGrp="1"/>
          </p:cNvSpPr>
          <p:nvPr>
            <p:ph type="body" idx="1"/>
          </p:nvPr>
        </p:nvSpPr>
        <p:spPr/>
        <p:txBody>
          <a:bodyPr/>
          <a:lstStyle/>
          <a:p>
            <a:r>
              <a:rPr lang="et-EE" dirty="0"/>
              <a:t>Avaldatud Riigi Teatajas 16.07.2025 - https://www.riigiteataja.ee/akt/116072025003 </a:t>
            </a:r>
          </a:p>
          <a:p>
            <a:endParaRPr lang="et-EE" dirty="0"/>
          </a:p>
        </p:txBody>
      </p:sp>
      <p:sp>
        <p:nvSpPr>
          <p:cNvPr id="4" name="Slide Number Placeholder 3">
            <a:extLst>
              <a:ext uri="{FF2B5EF4-FFF2-40B4-BE49-F238E27FC236}">
                <a16:creationId xmlns:a16="http://schemas.microsoft.com/office/drawing/2014/main" id="{665B86DB-7E67-EA4C-4933-BBD1CD402A8B}"/>
              </a:ext>
            </a:extLst>
          </p:cNvPr>
          <p:cNvSpPr>
            <a:spLocks noGrp="1"/>
          </p:cNvSpPr>
          <p:nvPr>
            <p:ph type="sldNum"/>
          </p:nvPr>
        </p:nvSpPr>
        <p:spPr/>
        <p:txBody>
          <a:bodyPr/>
          <a:lstStyle/>
          <a:p>
            <a:fld id="{9137B0FE-B827-43E6-9F1A-73A7AB4ED6CD}" type="slidenum">
              <a:rPr lang="et-EE" altLang="en-US" smtClean="0"/>
              <a:pPr/>
              <a:t>3</a:t>
            </a:fld>
            <a:endParaRPr lang="et-EE" altLang="en-US"/>
          </a:p>
        </p:txBody>
      </p:sp>
    </p:spTree>
    <p:extLst>
      <p:ext uri="{BB962C8B-B14F-4D97-AF65-F5344CB8AC3E}">
        <p14:creationId xmlns:p14="http://schemas.microsoft.com/office/powerpoint/2010/main" val="2303035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26132-EFD6-4D97-EA01-FD96D6CA1B9C}"/>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02FB2249-F4ED-DE34-6A42-A6F3BB77A6B9}"/>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D5E86C8E-64F3-627F-4382-F661A72C0687}"/>
              </a:ext>
            </a:extLst>
          </p:cNvPr>
          <p:cNvSpPr>
            <a:spLocks noGrp="1"/>
          </p:cNvSpPr>
          <p:nvPr>
            <p:ph type="body" idx="1"/>
          </p:nvPr>
        </p:nvSpPr>
        <p:spPr/>
        <p:txBody>
          <a:bodyPr/>
          <a:lstStyle/>
          <a:p>
            <a:pPr marL="0" indent="0">
              <a:buFont typeface="Arial" panose="020B0604020202020204" pitchFamily="34" charset="0"/>
              <a:buNone/>
            </a:pPr>
            <a:endParaRPr lang="et-EE" dirty="0"/>
          </a:p>
        </p:txBody>
      </p:sp>
      <p:sp>
        <p:nvSpPr>
          <p:cNvPr id="4" name="Slaidinumbri kohatäide 3">
            <a:extLst>
              <a:ext uri="{FF2B5EF4-FFF2-40B4-BE49-F238E27FC236}">
                <a16:creationId xmlns:a16="http://schemas.microsoft.com/office/drawing/2014/main" id="{87148A0E-6A67-F123-C035-D711438E1A40}"/>
              </a:ext>
            </a:extLst>
          </p:cNvPr>
          <p:cNvSpPr>
            <a:spLocks noGrp="1"/>
          </p:cNvSpPr>
          <p:nvPr>
            <p:ph type="sldNum"/>
          </p:nvPr>
        </p:nvSpPr>
        <p:spPr/>
        <p:txBody>
          <a:bodyPr/>
          <a:lstStyle/>
          <a:p>
            <a:fld id="{9137B0FE-B827-43E6-9F1A-73A7AB4ED6CD}" type="slidenum">
              <a:rPr lang="et-EE" altLang="en-US" smtClean="0"/>
              <a:pPr/>
              <a:t>4</a:t>
            </a:fld>
            <a:endParaRPr lang="et-EE" altLang="en-US"/>
          </a:p>
        </p:txBody>
      </p:sp>
    </p:spTree>
    <p:extLst>
      <p:ext uri="{BB962C8B-B14F-4D97-AF65-F5344CB8AC3E}">
        <p14:creationId xmlns:p14="http://schemas.microsoft.com/office/powerpoint/2010/main" val="729363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5</a:t>
            </a:fld>
            <a:endParaRPr lang="et-EE" altLang="en-US"/>
          </a:p>
        </p:txBody>
      </p:sp>
    </p:spTree>
    <p:extLst>
      <p:ext uri="{BB962C8B-B14F-4D97-AF65-F5344CB8AC3E}">
        <p14:creationId xmlns:p14="http://schemas.microsoft.com/office/powerpoint/2010/main" val="32211309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6</a:t>
            </a:fld>
            <a:endParaRPr lang="et-EE" altLang="en-US"/>
          </a:p>
        </p:txBody>
      </p:sp>
    </p:spTree>
    <p:extLst>
      <p:ext uri="{BB962C8B-B14F-4D97-AF65-F5344CB8AC3E}">
        <p14:creationId xmlns:p14="http://schemas.microsoft.com/office/powerpoint/2010/main" val="2733821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7</a:t>
            </a:fld>
            <a:endParaRPr lang="et-EE" altLang="en-US"/>
          </a:p>
        </p:txBody>
      </p:sp>
    </p:spTree>
    <p:extLst>
      <p:ext uri="{BB962C8B-B14F-4D97-AF65-F5344CB8AC3E}">
        <p14:creationId xmlns:p14="http://schemas.microsoft.com/office/powerpoint/2010/main" val="41414352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8</a:t>
            </a:fld>
            <a:endParaRPr lang="et-EE" altLang="en-US"/>
          </a:p>
        </p:txBody>
      </p:sp>
    </p:spTree>
    <p:extLst>
      <p:ext uri="{BB962C8B-B14F-4D97-AF65-F5344CB8AC3E}">
        <p14:creationId xmlns:p14="http://schemas.microsoft.com/office/powerpoint/2010/main" val="138591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p:nvPr>
        </p:nvSpPr>
        <p:spPr/>
        <p:txBody>
          <a:bodyPr/>
          <a:lstStyle/>
          <a:p>
            <a:fld id="{9137B0FE-B827-43E6-9F1A-73A7AB4ED6CD}" type="slidenum">
              <a:rPr lang="et-EE" altLang="en-US" smtClean="0"/>
              <a:pPr/>
              <a:t>9</a:t>
            </a:fld>
            <a:endParaRPr lang="et-EE" altLang="en-US"/>
          </a:p>
        </p:txBody>
      </p:sp>
    </p:spTree>
    <p:extLst>
      <p:ext uri="{BB962C8B-B14F-4D97-AF65-F5344CB8AC3E}">
        <p14:creationId xmlns:p14="http://schemas.microsoft.com/office/powerpoint/2010/main" val="27455709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 est - 3 lõvi - valg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6461" y="359767"/>
            <a:ext cx="3057707" cy="1046918"/>
          </a:xfrm>
          <a:prstGeom prst="rect">
            <a:avLst/>
          </a:prstGeom>
        </p:spPr>
      </p:pic>
      <p:sp>
        <p:nvSpPr>
          <p:cNvPr id="2"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a:lvl1pPr>
          </a:lstStyle>
          <a:p>
            <a:r>
              <a:rPr lang="en-US" dirty="0" err="1"/>
              <a:t>Esitlusslaidide</a:t>
            </a:r>
            <a:r>
              <a:rPr lang="en-US" dirty="0"/>
              <a:t> </a:t>
            </a:r>
            <a:r>
              <a:rPr lang="et-EE" dirty="0"/>
              <a:t>pealkiri</a:t>
            </a:r>
            <a:endParaRPr lang="en-US" dirty="0"/>
          </a:p>
        </p:txBody>
      </p:sp>
      <p:sp>
        <p:nvSpPr>
          <p:cNvPr id="3" name="Subtitle 2"/>
          <p:cNvSpPr>
            <a:spLocks noGrp="1"/>
          </p:cNvSpPr>
          <p:nvPr>
            <p:ph type="subTitle" idx="1" hasCustomPrompt="1"/>
          </p:nvPr>
        </p:nvSpPr>
        <p:spPr>
          <a:xfrm>
            <a:off x="1368000" y="4392215"/>
            <a:ext cx="9433597" cy="1800200"/>
          </a:xfrm>
          <a:prstGeom prst="rect">
            <a:avLst/>
          </a:prstGeom>
        </p:spPr>
        <p:txBody>
          <a:bodyPr/>
          <a:lstStyle>
            <a:lvl1pPr marL="0" indent="0" algn="l">
              <a:spcAft>
                <a:spcPts val="0"/>
              </a:spcAft>
              <a:buNone/>
              <a:defRPr sz="2600" b="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a:t>struktuuriüksus / ametinimetus</a:t>
            </a:r>
          </a:p>
          <a:p>
            <a:endParaRPr lang="et-EE" dirty="0"/>
          </a:p>
          <a:p>
            <a:r>
              <a:rPr lang="et-EE" dirty="0"/>
              <a:t>01.07.2023</a:t>
            </a:r>
            <a:endParaRPr lang="en-US" dirty="0"/>
          </a:p>
        </p:txBody>
      </p:sp>
    </p:spTree>
    <p:extLst>
      <p:ext uri="{BB962C8B-B14F-4D97-AF65-F5344CB8AC3E}">
        <p14:creationId xmlns:p14="http://schemas.microsoft.com/office/powerpoint/2010/main" val="4267559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ahepealkir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6263" y="2592015"/>
            <a:ext cx="10369550" cy="1081087"/>
          </a:xfrm>
          <a:prstGeom prst="rect">
            <a:avLst/>
          </a:prstGeom>
        </p:spPr>
        <p:txBody>
          <a:bodyPr/>
          <a:lstStyle>
            <a:lvl1pPr>
              <a:defRPr>
                <a:solidFill>
                  <a:schemeClr val="tx1"/>
                </a:solidFill>
              </a:defRPr>
            </a:lvl1pPr>
          </a:lstStyle>
          <a:p>
            <a:r>
              <a:rPr lang="et-EE" dirty="0"/>
              <a:t>Vahepealkiri</a:t>
            </a:r>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õpuslaid - est - 3 lõvi - valg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368000" y="2751086"/>
            <a:ext cx="9218133" cy="921049"/>
          </a:xfrm>
          <a:prstGeom prst="rect">
            <a:avLst/>
          </a:prstGeom>
        </p:spPr>
        <p:txBody>
          <a:bodyPr tIns="86400" anchor="ctr" anchorCtr="0"/>
          <a:lstStyle>
            <a:lvl1pPr algn="l">
              <a:defRPr sz="5700"/>
            </a:lvl1pPr>
          </a:lstStyle>
          <a:p>
            <a:r>
              <a:rPr lang="et-EE" dirty="0"/>
              <a:t>Aitäh!</a:t>
            </a:r>
            <a:endParaRPr lang="en-US" dirty="0"/>
          </a:p>
        </p:txBody>
      </p:sp>
      <p:sp>
        <p:nvSpPr>
          <p:cNvPr id="8" name="Subtitle 2"/>
          <p:cNvSpPr>
            <a:spLocks noGrp="1"/>
          </p:cNvSpPr>
          <p:nvPr>
            <p:ph type="subTitle" idx="1" hasCustomPrompt="1"/>
          </p:nvPr>
        </p:nvSpPr>
        <p:spPr>
          <a:xfrm>
            <a:off x="1368000" y="4536231"/>
            <a:ext cx="9218133" cy="1636968"/>
          </a:xfrm>
          <a:prstGeom prst="rect">
            <a:avLst/>
          </a:prstGeom>
        </p:spPr>
        <p:txBody>
          <a:bodyPr/>
          <a:lstStyle>
            <a:lvl1pPr marL="0" indent="0" algn="l">
              <a:spcAft>
                <a:spcPts val="0"/>
              </a:spcAft>
              <a:buNone/>
              <a:defRPr sz="2600" b="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a:t>eesnimi.perenimi@agri.ee</a:t>
            </a:r>
          </a:p>
          <a:p>
            <a:r>
              <a:rPr lang="et-EE" dirty="0"/>
              <a:t>telefon, </a:t>
            </a:r>
            <a:r>
              <a:rPr lang="et-EE" dirty="0" err="1"/>
              <a:t>skype</a:t>
            </a:r>
            <a:r>
              <a:rPr lang="et-EE" dirty="0"/>
              <a:t> vms</a:t>
            </a:r>
          </a:p>
          <a:p>
            <a:endParaRPr lang="et-EE"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9893" y="382306"/>
            <a:ext cx="3057707" cy="1046918"/>
          </a:xfrm>
          <a:prstGeom prst="rect">
            <a:avLst/>
          </a:prstGeom>
        </p:spPr>
      </p:pic>
    </p:spTree>
    <p:extLst>
      <p:ext uri="{BB962C8B-B14F-4D97-AF65-F5344CB8AC3E}">
        <p14:creationId xmlns:p14="http://schemas.microsoft.com/office/powerpoint/2010/main" val="2619003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õpuslaid - eng - 3 lõvi - valge">
    <p:spTree>
      <p:nvGrpSpPr>
        <p:cNvPr id="1" name=""/>
        <p:cNvGrpSpPr/>
        <p:nvPr/>
      </p:nvGrpSpPr>
      <p:grpSpPr>
        <a:xfrm>
          <a:off x="0" y="0"/>
          <a:ext cx="0" cy="0"/>
          <a:chOff x="0" y="0"/>
          <a:chExt cx="0" cy="0"/>
        </a:xfrm>
      </p:grpSpPr>
      <p:sp>
        <p:nvSpPr>
          <p:cNvPr id="12" name="Title 1"/>
          <p:cNvSpPr>
            <a:spLocks noGrp="1"/>
          </p:cNvSpPr>
          <p:nvPr>
            <p:ph type="ctrTitle" hasCustomPrompt="1"/>
          </p:nvPr>
        </p:nvSpPr>
        <p:spPr>
          <a:xfrm>
            <a:off x="1368000" y="2751086"/>
            <a:ext cx="9218133" cy="921049"/>
          </a:xfrm>
          <a:prstGeom prst="rect">
            <a:avLst/>
          </a:prstGeom>
        </p:spPr>
        <p:txBody>
          <a:bodyPr tIns="86400" anchor="ctr" anchorCtr="0"/>
          <a:lstStyle>
            <a:lvl1pPr algn="l">
              <a:defRPr sz="5700"/>
            </a:lvl1pPr>
          </a:lstStyle>
          <a:p>
            <a:r>
              <a:rPr lang="et-EE" dirty="0" err="1"/>
              <a:t>Thank</a:t>
            </a:r>
            <a:r>
              <a:rPr lang="et-EE" dirty="0"/>
              <a:t> </a:t>
            </a:r>
            <a:r>
              <a:rPr lang="et-EE" dirty="0" err="1"/>
              <a:t>You</a:t>
            </a:r>
            <a:r>
              <a:rPr lang="et-EE" dirty="0"/>
              <a:t>!</a:t>
            </a:r>
            <a:endParaRPr lang="en-US" dirty="0"/>
          </a:p>
        </p:txBody>
      </p:sp>
      <p:sp>
        <p:nvSpPr>
          <p:cNvPr id="13" name="Subtitle 2"/>
          <p:cNvSpPr>
            <a:spLocks noGrp="1"/>
          </p:cNvSpPr>
          <p:nvPr>
            <p:ph type="subTitle" idx="1" hasCustomPrompt="1"/>
          </p:nvPr>
        </p:nvSpPr>
        <p:spPr>
          <a:xfrm>
            <a:off x="1368000" y="4536231"/>
            <a:ext cx="9218133" cy="1636968"/>
          </a:xfrm>
          <a:prstGeom prst="rect">
            <a:avLst/>
          </a:prstGeom>
        </p:spPr>
        <p:txBody>
          <a:bodyPr/>
          <a:lstStyle>
            <a:lvl1pPr marL="0" indent="0" algn="l">
              <a:spcAft>
                <a:spcPts val="0"/>
              </a:spcAft>
              <a:buNone/>
              <a:defRPr sz="2600" b="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a:t>Forename</a:t>
            </a:r>
            <a:r>
              <a:rPr lang="et-EE" dirty="0"/>
              <a:t> </a:t>
            </a:r>
            <a:r>
              <a:rPr lang="et-EE" dirty="0" err="1"/>
              <a:t>Surname</a:t>
            </a:r>
            <a:endParaRPr lang="et-EE" dirty="0"/>
          </a:p>
          <a:p>
            <a:r>
              <a:rPr lang="et-EE" dirty="0"/>
              <a:t>forename.surname@agri.ee</a:t>
            </a:r>
          </a:p>
          <a:p>
            <a:r>
              <a:rPr lang="et-EE" dirty="0" err="1"/>
              <a:t>Phone</a:t>
            </a:r>
            <a:r>
              <a:rPr lang="et-EE" dirty="0"/>
              <a:t>, </a:t>
            </a:r>
            <a:r>
              <a:rPr lang="et-EE" dirty="0" err="1"/>
              <a:t>Skype</a:t>
            </a:r>
            <a:r>
              <a:rPr lang="et-EE" dirty="0"/>
              <a:t>, </a:t>
            </a:r>
            <a:r>
              <a:rPr lang="et-EE" dirty="0" err="1"/>
              <a:t>Facebook</a:t>
            </a:r>
            <a:r>
              <a:rPr lang="et-EE" dirty="0"/>
              <a:t> </a:t>
            </a:r>
            <a:r>
              <a:rPr lang="et-EE" dirty="0" err="1"/>
              <a:t>etc</a:t>
            </a:r>
            <a:r>
              <a:rPr lang="et-EE" dirty="0"/>
              <a:t>.</a:t>
            </a:r>
          </a:p>
          <a:p>
            <a:endParaRPr lang="et-EE" dirty="0"/>
          </a:p>
        </p:txBody>
      </p:sp>
      <p:pic>
        <p:nvPicPr>
          <p:cNvPr id="3" name="Picture 2">
            <a:extLst>
              <a:ext uri="{FF2B5EF4-FFF2-40B4-BE49-F238E27FC236}">
                <a16:creationId xmlns:a16="http://schemas.microsoft.com/office/drawing/2014/main" id="{3DB2B624-C940-3E91-A461-755E4436A4A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6461" y="348083"/>
            <a:ext cx="3086828" cy="1046553"/>
          </a:xfrm>
          <a:prstGeom prst="rect">
            <a:avLst/>
          </a:prstGeom>
        </p:spPr>
      </p:pic>
    </p:spTree>
    <p:extLst>
      <p:ext uri="{BB962C8B-B14F-4D97-AF65-F5344CB8AC3E}">
        <p14:creationId xmlns:p14="http://schemas.microsoft.com/office/powerpoint/2010/main" val="2619003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õpuslaid - est - 3 lõvi - sinine">
    <p:spTree>
      <p:nvGrpSpPr>
        <p:cNvPr id="1" name=""/>
        <p:cNvGrpSpPr/>
        <p:nvPr/>
      </p:nvGrpSpPr>
      <p:grpSpPr>
        <a:xfrm>
          <a:off x="0" y="0"/>
          <a:ext cx="0" cy="0"/>
          <a:chOff x="0" y="0"/>
          <a:chExt cx="0" cy="0"/>
        </a:xfrm>
      </p:grpSpPr>
      <p:sp>
        <p:nvSpPr>
          <p:cNvPr id="4" name="Rectangle 3"/>
          <p:cNvSpPr/>
          <p:nvPr userDrawn="1"/>
        </p:nvSpPr>
        <p:spPr bwMode="auto">
          <a:xfrm>
            <a:off x="0" y="1705685"/>
            <a:ext cx="11522075" cy="477449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8" name="Title 1"/>
          <p:cNvSpPr>
            <a:spLocks noGrp="1"/>
          </p:cNvSpPr>
          <p:nvPr>
            <p:ph type="ctrTitle" hasCustomPrompt="1"/>
          </p:nvPr>
        </p:nvSpPr>
        <p:spPr>
          <a:xfrm>
            <a:off x="1368000" y="2751086"/>
            <a:ext cx="9218133" cy="921049"/>
          </a:xfrm>
          <a:prstGeom prst="rect">
            <a:avLst/>
          </a:prstGeom>
        </p:spPr>
        <p:txBody>
          <a:bodyPr tIns="86400" anchor="ctr" anchorCtr="0"/>
          <a:lstStyle>
            <a:lvl1pPr algn="l">
              <a:defRPr sz="5700">
                <a:solidFill>
                  <a:schemeClr val="bg1"/>
                </a:solidFill>
              </a:defRPr>
            </a:lvl1pPr>
          </a:lstStyle>
          <a:p>
            <a:r>
              <a:rPr lang="et-EE" dirty="0"/>
              <a:t>Aitäh!</a:t>
            </a:r>
            <a:endParaRPr lang="en-US" dirty="0"/>
          </a:p>
        </p:txBody>
      </p:sp>
      <p:sp>
        <p:nvSpPr>
          <p:cNvPr id="12" name="Subtitle 2"/>
          <p:cNvSpPr>
            <a:spLocks noGrp="1"/>
          </p:cNvSpPr>
          <p:nvPr>
            <p:ph type="subTitle" idx="1" hasCustomPrompt="1"/>
          </p:nvPr>
        </p:nvSpPr>
        <p:spPr>
          <a:xfrm>
            <a:off x="1368000" y="4536231"/>
            <a:ext cx="9218133" cy="1636968"/>
          </a:xfrm>
          <a:prstGeom prst="rect">
            <a:avLst/>
          </a:prstGeom>
        </p:spPr>
        <p:txBody>
          <a:bodyPr/>
          <a:lstStyle>
            <a:lvl1pPr marL="0" indent="0" algn="l">
              <a:spcAft>
                <a:spcPts val="0"/>
              </a:spcAft>
              <a:buNone/>
              <a:defRPr sz="2600" b="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a:t>eesnimi.perenimi@agri.ee</a:t>
            </a:r>
          </a:p>
          <a:p>
            <a:r>
              <a:rPr lang="et-EE" dirty="0"/>
              <a:t>telefon, Skype, Facebook vms</a:t>
            </a:r>
          </a:p>
          <a:p>
            <a:endParaRPr lang="et-EE" dirty="0"/>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99893" y="382306"/>
            <a:ext cx="3057707" cy="1046918"/>
          </a:xfrm>
          <a:prstGeom prst="rect">
            <a:avLst/>
          </a:prstGeom>
        </p:spPr>
      </p:pic>
    </p:spTree>
    <p:extLst>
      <p:ext uri="{BB962C8B-B14F-4D97-AF65-F5344CB8AC3E}">
        <p14:creationId xmlns:p14="http://schemas.microsoft.com/office/powerpoint/2010/main" val="31140939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Lõpuslaid - eng - 3 lõvi - sinine">
    <p:spTree>
      <p:nvGrpSpPr>
        <p:cNvPr id="1" name=""/>
        <p:cNvGrpSpPr/>
        <p:nvPr/>
      </p:nvGrpSpPr>
      <p:grpSpPr>
        <a:xfrm>
          <a:off x="0" y="0"/>
          <a:ext cx="0" cy="0"/>
          <a:chOff x="0" y="0"/>
          <a:chExt cx="0" cy="0"/>
        </a:xfrm>
      </p:grpSpPr>
      <p:sp>
        <p:nvSpPr>
          <p:cNvPr id="4" name="Rectangle 3"/>
          <p:cNvSpPr/>
          <p:nvPr userDrawn="1"/>
        </p:nvSpPr>
        <p:spPr bwMode="auto">
          <a:xfrm>
            <a:off x="0" y="1705685"/>
            <a:ext cx="11522075" cy="477449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11" name="Title 1"/>
          <p:cNvSpPr>
            <a:spLocks noGrp="1"/>
          </p:cNvSpPr>
          <p:nvPr>
            <p:ph type="ctrTitle" hasCustomPrompt="1"/>
          </p:nvPr>
        </p:nvSpPr>
        <p:spPr>
          <a:xfrm>
            <a:off x="1368000" y="2751086"/>
            <a:ext cx="9218133" cy="921049"/>
          </a:xfrm>
          <a:prstGeom prst="rect">
            <a:avLst/>
          </a:prstGeom>
        </p:spPr>
        <p:txBody>
          <a:bodyPr tIns="86400" anchor="ctr" anchorCtr="0"/>
          <a:lstStyle>
            <a:lvl1pPr algn="l">
              <a:defRPr sz="5700">
                <a:solidFill>
                  <a:schemeClr val="bg1"/>
                </a:solidFill>
              </a:defRPr>
            </a:lvl1pPr>
          </a:lstStyle>
          <a:p>
            <a:r>
              <a:rPr lang="et-EE" dirty="0" err="1"/>
              <a:t>Thank</a:t>
            </a:r>
            <a:r>
              <a:rPr lang="et-EE" dirty="0"/>
              <a:t> </a:t>
            </a:r>
            <a:r>
              <a:rPr lang="et-EE" dirty="0" err="1"/>
              <a:t>You</a:t>
            </a:r>
            <a:r>
              <a:rPr lang="et-EE" dirty="0"/>
              <a:t>!</a:t>
            </a:r>
            <a:endParaRPr lang="en-US" dirty="0"/>
          </a:p>
        </p:txBody>
      </p:sp>
      <p:sp>
        <p:nvSpPr>
          <p:cNvPr id="13" name="Subtitle 2"/>
          <p:cNvSpPr>
            <a:spLocks noGrp="1"/>
          </p:cNvSpPr>
          <p:nvPr>
            <p:ph type="subTitle" idx="1" hasCustomPrompt="1"/>
          </p:nvPr>
        </p:nvSpPr>
        <p:spPr>
          <a:xfrm>
            <a:off x="1368000" y="4536231"/>
            <a:ext cx="9218133" cy="1636968"/>
          </a:xfrm>
          <a:prstGeom prst="rect">
            <a:avLst/>
          </a:prstGeom>
        </p:spPr>
        <p:txBody>
          <a:bodyPr/>
          <a:lstStyle>
            <a:lvl1pPr marL="0" indent="0" algn="l">
              <a:spcAft>
                <a:spcPts val="0"/>
              </a:spcAft>
              <a:buNone/>
              <a:defRPr sz="2600" b="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a:t>Forename</a:t>
            </a:r>
            <a:r>
              <a:rPr lang="et-EE" dirty="0"/>
              <a:t> </a:t>
            </a:r>
            <a:r>
              <a:rPr lang="et-EE" dirty="0" err="1"/>
              <a:t>Surname</a:t>
            </a:r>
            <a:endParaRPr lang="et-EE" dirty="0"/>
          </a:p>
          <a:p>
            <a:r>
              <a:rPr lang="et-EE" dirty="0"/>
              <a:t>forename.surname@agri.ee</a:t>
            </a:r>
          </a:p>
          <a:p>
            <a:r>
              <a:rPr lang="et-EE" dirty="0" err="1"/>
              <a:t>Phone</a:t>
            </a:r>
            <a:r>
              <a:rPr lang="et-EE" dirty="0"/>
              <a:t>, </a:t>
            </a:r>
            <a:r>
              <a:rPr lang="et-EE" dirty="0" err="1"/>
              <a:t>Skype</a:t>
            </a:r>
            <a:r>
              <a:rPr lang="et-EE" dirty="0"/>
              <a:t>, </a:t>
            </a:r>
            <a:r>
              <a:rPr lang="et-EE" dirty="0" err="1"/>
              <a:t>Facebook</a:t>
            </a:r>
            <a:r>
              <a:rPr lang="et-EE" dirty="0"/>
              <a:t> </a:t>
            </a:r>
            <a:r>
              <a:rPr lang="et-EE" dirty="0" err="1"/>
              <a:t>etc</a:t>
            </a:r>
            <a:r>
              <a:rPr lang="et-EE" dirty="0"/>
              <a:t>.</a:t>
            </a:r>
          </a:p>
          <a:p>
            <a:endParaRPr lang="et-EE"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6461" y="348083"/>
            <a:ext cx="3086828" cy="1046553"/>
          </a:xfrm>
          <a:prstGeom prst="rect">
            <a:avLst/>
          </a:prstGeom>
        </p:spPr>
      </p:pic>
    </p:spTree>
    <p:extLst>
      <p:ext uri="{BB962C8B-B14F-4D97-AF65-F5344CB8AC3E}">
        <p14:creationId xmlns:p14="http://schemas.microsoft.com/office/powerpoint/2010/main" val="31140939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Lõpuslaid - est - vapp - sinin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4453" y="503783"/>
            <a:ext cx="3168352" cy="783345"/>
          </a:xfrm>
          <a:prstGeom prst="rect">
            <a:avLst/>
          </a:prstGeom>
        </p:spPr>
      </p:pic>
      <p:sp>
        <p:nvSpPr>
          <p:cNvPr id="5" name="Rectangle 4"/>
          <p:cNvSpPr/>
          <p:nvPr userDrawn="1"/>
        </p:nvSpPr>
        <p:spPr bwMode="auto">
          <a:xfrm>
            <a:off x="0" y="1705685"/>
            <a:ext cx="11522075" cy="4774490"/>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Title 1"/>
          <p:cNvSpPr>
            <a:spLocks noGrp="1"/>
          </p:cNvSpPr>
          <p:nvPr>
            <p:ph type="ctrTitle" hasCustomPrompt="1"/>
          </p:nvPr>
        </p:nvSpPr>
        <p:spPr>
          <a:xfrm>
            <a:off x="1368000" y="2319039"/>
            <a:ext cx="9218133" cy="921049"/>
          </a:xfrm>
          <a:prstGeom prst="rect">
            <a:avLst/>
          </a:prstGeom>
        </p:spPr>
        <p:txBody>
          <a:bodyPr tIns="86400" anchor="t" anchorCtr="0"/>
          <a:lstStyle>
            <a:lvl1pPr algn="l">
              <a:defRPr sz="5700">
                <a:solidFill>
                  <a:schemeClr val="bg1"/>
                </a:solidFill>
              </a:defRPr>
            </a:lvl1pPr>
          </a:lstStyle>
          <a:p>
            <a:r>
              <a:rPr lang="et-EE" dirty="0"/>
              <a:t>Aitäh!</a:t>
            </a:r>
            <a:endParaRPr lang="en-US" dirty="0"/>
          </a:p>
        </p:txBody>
      </p:sp>
      <p:sp>
        <p:nvSpPr>
          <p:cNvPr id="8" name="Subtitle 2"/>
          <p:cNvSpPr>
            <a:spLocks noGrp="1"/>
          </p:cNvSpPr>
          <p:nvPr>
            <p:ph type="subTitle" idx="1" hasCustomPrompt="1"/>
          </p:nvPr>
        </p:nvSpPr>
        <p:spPr>
          <a:xfrm>
            <a:off x="1368000" y="3444731"/>
            <a:ext cx="9218133" cy="1636968"/>
          </a:xfrm>
          <a:prstGeom prst="rect">
            <a:avLst/>
          </a:prstGeo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a:t>eesnimi.perenimi@agri.ee</a:t>
            </a:r>
          </a:p>
          <a:p>
            <a:r>
              <a:rPr lang="et-EE" dirty="0"/>
              <a:t>telefon, Skype, Facebook vms</a:t>
            </a:r>
          </a:p>
        </p:txBody>
      </p:sp>
    </p:spTree>
    <p:extLst>
      <p:ext uri="{BB962C8B-B14F-4D97-AF65-F5344CB8AC3E}">
        <p14:creationId xmlns:p14="http://schemas.microsoft.com/office/powerpoint/2010/main" val="34036317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Lõpuslaid - eng - vapp - sinine">
    <p:spTree>
      <p:nvGrpSpPr>
        <p:cNvPr id="1" name=""/>
        <p:cNvGrpSpPr/>
        <p:nvPr/>
      </p:nvGrpSpPr>
      <p:grpSpPr>
        <a:xfrm>
          <a:off x="0" y="0"/>
          <a:ext cx="0" cy="0"/>
          <a:chOff x="0" y="0"/>
          <a:chExt cx="0" cy="0"/>
        </a:xfrm>
      </p:grpSpPr>
      <p:sp>
        <p:nvSpPr>
          <p:cNvPr id="5" name="Rectangle 4"/>
          <p:cNvSpPr/>
          <p:nvPr userDrawn="1"/>
        </p:nvSpPr>
        <p:spPr bwMode="auto">
          <a:xfrm>
            <a:off x="0" y="1705685"/>
            <a:ext cx="11522075" cy="4774490"/>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Title 1"/>
          <p:cNvSpPr>
            <a:spLocks noGrp="1"/>
          </p:cNvSpPr>
          <p:nvPr>
            <p:ph type="ctrTitle" hasCustomPrompt="1"/>
          </p:nvPr>
        </p:nvSpPr>
        <p:spPr>
          <a:xfrm>
            <a:off x="1368000" y="2319039"/>
            <a:ext cx="9218133" cy="921049"/>
          </a:xfrm>
          <a:prstGeom prst="rect">
            <a:avLst/>
          </a:prstGeom>
        </p:spPr>
        <p:txBody>
          <a:bodyPr tIns="86400" anchor="t" anchorCtr="0"/>
          <a:lstStyle>
            <a:lvl1pPr algn="l">
              <a:defRPr sz="5700">
                <a:solidFill>
                  <a:schemeClr val="bg1"/>
                </a:solidFill>
              </a:defRPr>
            </a:lvl1pPr>
          </a:lstStyle>
          <a:p>
            <a:r>
              <a:rPr lang="et-EE" dirty="0" err="1"/>
              <a:t>Thank</a:t>
            </a:r>
            <a:r>
              <a:rPr lang="et-EE" dirty="0"/>
              <a:t> </a:t>
            </a:r>
            <a:r>
              <a:rPr lang="et-EE" dirty="0" err="1"/>
              <a:t>you</a:t>
            </a:r>
            <a:r>
              <a:rPr lang="et-EE" dirty="0"/>
              <a:t>!</a:t>
            </a:r>
            <a:endParaRPr lang="en-US" dirty="0"/>
          </a:p>
        </p:txBody>
      </p:sp>
      <p:sp>
        <p:nvSpPr>
          <p:cNvPr id="8" name="Subtitle 2"/>
          <p:cNvSpPr>
            <a:spLocks noGrp="1"/>
          </p:cNvSpPr>
          <p:nvPr>
            <p:ph type="subTitle" idx="1" hasCustomPrompt="1"/>
          </p:nvPr>
        </p:nvSpPr>
        <p:spPr>
          <a:xfrm>
            <a:off x="1368000" y="3444731"/>
            <a:ext cx="9218133" cy="1636968"/>
          </a:xfrm>
          <a:prstGeom prst="rect">
            <a:avLst/>
          </a:prstGeom>
        </p:spPr>
        <p:txBody>
          <a:bodyPr/>
          <a:lstStyle>
            <a:lvl1pPr marL="0" indent="0" algn="l">
              <a:spcAft>
                <a:spcPts val="0"/>
              </a:spcAft>
              <a:buNone/>
              <a:defRPr sz="2600" b="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a:t>Forename</a:t>
            </a:r>
            <a:r>
              <a:rPr lang="et-EE" dirty="0"/>
              <a:t> </a:t>
            </a:r>
            <a:r>
              <a:rPr lang="et-EE" dirty="0" err="1"/>
              <a:t>Surname</a:t>
            </a:r>
            <a:endParaRPr lang="et-EE" dirty="0"/>
          </a:p>
          <a:p>
            <a:r>
              <a:rPr lang="et-EE" dirty="0"/>
              <a:t>forename.surname@agri.ee</a:t>
            </a:r>
          </a:p>
          <a:p>
            <a:r>
              <a:rPr lang="et-EE" dirty="0" err="1"/>
              <a:t>Phone</a:t>
            </a:r>
            <a:r>
              <a:rPr lang="et-EE" dirty="0"/>
              <a:t>, Skype, Facebook </a:t>
            </a:r>
            <a:r>
              <a:rPr lang="et-EE" dirty="0" err="1"/>
              <a:t>etc</a:t>
            </a:r>
            <a:endParaRPr lang="et-EE"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4474" y="511937"/>
            <a:ext cx="3384376" cy="779786"/>
          </a:xfrm>
          <a:prstGeom prst="rect">
            <a:avLst/>
          </a:prstGeom>
        </p:spPr>
      </p:pic>
    </p:spTree>
    <p:extLst>
      <p:ext uri="{BB962C8B-B14F-4D97-AF65-F5344CB8AC3E}">
        <p14:creationId xmlns:p14="http://schemas.microsoft.com/office/powerpoint/2010/main" val="584694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itelslaid - eng - 3 lõvi - valg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6461" y="359767"/>
            <a:ext cx="3086828" cy="1046553"/>
          </a:xfrm>
          <a:prstGeom prst="rect">
            <a:avLst/>
          </a:prstGeom>
        </p:spPr>
      </p:pic>
      <p:sp>
        <p:nvSpPr>
          <p:cNvPr id="2"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baseline="0"/>
            </a:lvl1pPr>
          </a:lstStyle>
          <a:p>
            <a:r>
              <a:rPr lang="et-EE" dirty="0" err="1"/>
              <a:t>Title</a:t>
            </a:r>
            <a:r>
              <a:rPr lang="et-EE" dirty="0"/>
              <a:t> </a:t>
            </a:r>
            <a:r>
              <a:rPr lang="et-EE" dirty="0" err="1"/>
              <a:t>of</a:t>
            </a:r>
            <a:r>
              <a:rPr lang="et-EE" dirty="0"/>
              <a:t> </a:t>
            </a:r>
            <a:r>
              <a:rPr lang="et-EE" dirty="0" err="1"/>
              <a:t>the</a:t>
            </a:r>
            <a:r>
              <a:rPr lang="et-EE" dirty="0"/>
              <a:t> </a:t>
            </a:r>
            <a:r>
              <a:rPr lang="et-EE" dirty="0" err="1"/>
              <a:t>Presentation</a:t>
            </a:r>
            <a:endParaRPr lang="en-US" dirty="0"/>
          </a:p>
        </p:txBody>
      </p:sp>
      <p:sp>
        <p:nvSpPr>
          <p:cNvPr id="3" name="Subtitle 2"/>
          <p:cNvSpPr>
            <a:spLocks noGrp="1"/>
          </p:cNvSpPr>
          <p:nvPr>
            <p:ph type="subTitle" idx="1" hasCustomPrompt="1"/>
          </p:nvPr>
        </p:nvSpPr>
        <p:spPr>
          <a:xfrm>
            <a:off x="1368000" y="4392215"/>
            <a:ext cx="9433597" cy="1800200"/>
          </a:xfrm>
          <a:prstGeom prst="rect">
            <a:avLst/>
          </a:prstGeom>
        </p:spPr>
        <p:txBody>
          <a:bodyPr/>
          <a:lstStyle>
            <a:lvl1pPr marL="0" indent="0" algn="l">
              <a:spcAft>
                <a:spcPts val="0"/>
              </a:spcAft>
              <a:buNone/>
              <a:defRPr sz="2600" b="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a:t>Forename</a:t>
            </a:r>
            <a:r>
              <a:rPr lang="et-EE" dirty="0"/>
              <a:t> </a:t>
            </a:r>
            <a:r>
              <a:rPr lang="et-EE" dirty="0" err="1"/>
              <a:t>Surname</a:t>
            </a:r>
            <a:endParaRPr lang="et-EE" dirty="0"/>
          </a:p>
          <a:p>
            <a:r>
              <a:rPr lang="et-EE" dirty="0" err="1"/>
              <a:t>Department</a:t>
            </a:r>
            <a:r>
              <a:rPr lang="et-EE" dirty="0"/>
              <a:t> / </a:t>
            </a:r>
            <a:r>
              <a:rPr lang="et-EE" dirty="0" err="1"/>
              <a:t>Occupation</a:t>
            </a:r>
            <a:endParaRPr lang="et-EE" dirty="0"/>
          </a:p>
          <a:p>
            <a:endParaRPr lang="et-EE" dirty="0"/>
          </a:p>
          <a:p>
            <a:r>
              <a:rPr lang="et-EE" dirty="0"/>
              <a:t>01.07.2023</a:t>
            </a:r>
            <a:endParaRPr lang="en-US" dirty="0"/>
          </a:p>
        </p:txBody>
      </p:sp>
    </p:spTree>
    <p:extLst>
      <p:ext uri="{BB962C8B-B14F-4D97-AF65-F5344CB8AC3E}">
        <p14:creationId xmlns:p14="http://schemas.microsoft.com/office/powerpoint/2010/main" val="4267559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itelslaid - est - 3 lõvi - sinine">
    <p:spTree>
      <p:nvGrpSpPr>
        <p:cNvPr id="1" name=""/>
        <p:cNvGrpSpPr/>
        <p:nvPr/>
      </p:nvGrpSpPr>
      <p:grpSpPr>
        <a:xfrm>
          <a:off x="0" y="0"/>
          <a:ext cx="0" cy="0"/>
          <a:chOff x="0" y="0"/>
          <a:chExt cx="0" cy="0"/>
        </a:xfrm>
      </p:grpSpPr>
      <p:sp>
        <p:nvSpPr>
          <p:cNvPr id="4" name="Rectangle 3"/>
          <p:cNvSpPr/>
          <p:nvPr userDrawn="1"/>
        </p:nvSpPr>
        <p:spPr bwMode="auto">
          <a:xfrm>
            <a:off x="0" y="1705685"/>
            <a:ext cx="11522075" cy="477449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9"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a:solidFill>
                  <a:schemeClr val="bg1"/>
                </a:solidFill>
              </a:defRPr>
            </a:lvl1pPr>
          </a:lstStyle>
          <a:p>
            <a:r>
              <a:rPr lang="en-US" dirty="0" err="1"/>
              <a:t>Esitlusslaidide</a:t>
            </a:r>
            <a:r>
              <a:rPr lang="en-US" dirty="0"/>
              <a:t> </a:t>
            </a:r>
            <a:r>
              <a:rPr lang="et-EE" dirty="0"/>
              <a:t>pealkiri</a:t>
            </a:r>
            <a:endParaRPr lang="en-US" dirty="0"/>
          </a:p>
        </p:txBody>
      </p:sp>
      <p:sp>
        <p:nvSpPr>
          <p:cNvPr id="10" name="Subtitle 2"/>
          <p:cNvSpPr>
            <a:spLocks noGrp="1"/>
          </p:cNvSpPr>
          <p:nvPr>
            <p:ph type="subTitle" idx="1" hasCustomPrompt="1"/>
          </p:nvPr>
        </p:nvSpPr>
        <p:spPr>
          <a:xfrm>
            <a:off x="1368000" y="4392215"/>
            <a:ext cx="9433597" cy="1800200"/>
          </a:xfrm>
          <a:prstGeom prst="rect">
            <a:avLst/>
          </a:prstGeom>
        </p:spPr>
        <p:txBody>
          <a:bodyPr/>
          <a:lstStyle>
            <a:lvl1pPr marL="0" indent="0" algn="l">
              <a:spcAft>
                <a:spcPts val="0"/>
              </a:spcAft>
              <a:buNone/>
              <a:defRPr sz="2600" b="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a:t>struktuuriüksus / ametinimetus</a:t>
            </a:r>
          </a:p>
          <a:p>
            <a:endParaRPr lang="et-EE" dirty="0"/>
          </a:p>
          <a:p>
            <a:r>
              <a:rPr lang="et-EE" dirty="0"/>
              <a:t>01.07.2023</a:t>
            </a: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6461" y="359767"/>
            <a:ext cx="3057707" cy="1046918"/>
          </a:xfrm>
          <a:prstGeom prst="rect">
            <a:avLst/>
          </a:prstGeom>
        </p:spPr>
      </p:pic>
    </p:spTree>
    <p:extLst>
      <p:ext uri="{BB962C8B-B14F-4D97-AF65-F5344CB8AC3E}">
        <p14:creationId xmlns:p14="http://schemas.microsoft.com/office/powerpoint/2010/main" val="3717113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itelslaid - eng - 3 lõvi - sinine">
    <p:spTree>
      <p:nvGrpSpPr>
        <p:cNvPr id="1" name=""/>
        <p:cNvGrpSpPr/>
        <p:nvPr/>
      </p:nvGrpSpPr>
      <p:grpSpPr>
        <a:xfrm>
          <a:off x="0" y="0"/>
          <a:ext cx="0" cy="0"/>
          <a:chOff x="0" y="0"/>
          <a:chExt cx="0" cy="0"/>
        </a:xfrm>
      </p:grpSpPr>
      <p:sp>
        <p:nvSpPr>
          <p:cNvPr id="4" name="Rectangle 3"/>
          <p:cNvSpPr/>
          <p:nvPr userDrawn="1"/>
        </p:nvSpPr>
        <p:spPr bwMode="auto">
          <a:xfrm>
            <a:off x="0" y="1705685"/>
            <a:ext cx="11522075" cy="477449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9"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a:solidFill>
                  <a:schemeClr val="bg1"/>
                </a:solidFill>
              </a:defRPr>
            </a:lvl1pPr>
          </a:lstStyle>
          <a:p>
            <a:r>
              <a:rPr lang="et-EE" dirty="0" err="1"/>
              <a:t>Title</a:t>
            </a:r>
            <a:r>
              <a:rPr lang="et-EE" dirty="0"/>
              <a:t> of </a:t>
            </a:r>
            <a:r>
              <a:rPr lang="et-EE" dirty="0" err="1"/>
              <a:t>the</a:t>
            </a:r>
            <a:r>
              <a:rPr lang="et-EE" dirty="0"/>
              <a:t> </a:t>
            </a:r>
            <a:r>
              <a:rPr lang="et-EE" dirty="0" err="1"/>
              <a:t>Presentation</a:t>
            </a:r>
            <a:endParaRPr lang="en-US" dirty="0"/>
          </a:p>
        </p:txBody>
      </p:sp>
      <p:sp>
        <p:nvSpPr>
          <p:cNvPr id="10" name="Subtitle 2"/>
          <p:cNvSpPr>
            <a:spLocks noGrp="1"/>
          </p:cNvSpPr>
          <p:nvPr>
            <p:ph type="subTitle" idx="1" hasCustomPrompt="1"/>
          </p:nvPr>
        </p:nvSpPr>
        <p:spPr>
          <a:xfrm>
            <a:off x="1340789" y="4392215"/>
            <a:ext cx="9433597" cy="1800200"/>
          </a:xfrm>
          <a:prstGeom prst="rect">
            <a:avLst/>
          </a:prstGeo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a:t>Forename</a:t>
            </a:r>
            <a:r>
              <a:rPr lang="et-EE" dirty="0"/>
              <a:t> </a:t>
            </a:r>
            <a:r>
              <a:rPr lang="et-EE" dirty="0" err="1"/>
              <a:t>Surname</a:t>
            </a:r>
            <a:endParaRPr lang="et-EE" dirty="0"/>
          </a:p>
          <a:p>
            <a:r>
              <a:rPr lang="et-EE" dirty="0" err="1"/>
              <a:t>Department</a:t>
            </a:r>
            <a:r>
              <a:rPr lang="et-EE" dirty="0"/>
              <a:t> / </a:t>
            </a:r>
            <a:r>
              <a:rPr lang="et-EE" dirty="0" err="1"/>
              <a:t>Occupation</a:t>
            </a:r>
            <a:endParaRPr lang="et-EE" dirty="0"/>
          </a:p>
          <a:p>
            <a:endParaRPr lang="et-EE" dirty="0"/>
          </a:p>
          <a:p>
            <a:r>
              <a:rPr lang="et-EE" dirty="0"/>
              <a:t>01.07.2023</a:t>
            </a: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6461" y="348083"/>
            <a:ext cx="3086828" cy="1046553"/>
          </a:xfrm>
          <a:prstGeom prst="rect">
            <a:avLst/>
          </a:prstGeom>
        </p:spPr>
      </p:pic>
    </p:spTree>
    <p:extLst>
      <p:ext uri="{BB962C8B-B14F-4D97-AF65-F5344CB8AC3E}">
        <p14:creationId xmlns:p14="http://schemas.microsoft.com/office/powerpoint/2010/main" val="3114093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itelslaid - est - vapp - sinin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4453" y="503783"/>
            <a:ext cx="3168352" cy="783345"/>
          </a:xfrm>
          <a:prstGeom prst="rect">
            <a:avLst/>
          </a:prstGeom>
        </p:spPr>
      </p:pic>
      <p:sp>
        <p:nvSpPr>
          <p:cNvPr id="4" name="Rectangle 3"/>
          <p:cNvSpPr/>
          <p:nvPr userDrawn="1"/>
        </p:nvSpPr>
        <p:spPr bwMode="auto">
          <a:xfrm>
            <a:off x="0" y="1705685"/>
            <a:ext cx="11522075" cy="4774490"/>
          </a:xfrm>
          <a:prstGeom prst="rect">
            <a:avLst/>
          </a:prstGeom>
          <a:blipFill dpi="0" rotWithShape="1">
            <a:blip r:embed="rId3"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9"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a:solidFill>
                  <a:schemeClr val="bg1"/>
                </a:solidFill>
              </a:defRPr>
            </a:lvl1pPr>
          </a:lstStyle>
          <a:p>
            <a:r>
              <a:rPr lang="en-US" dirty="0" err="1"/>
              <a:t>Esitlusslaidide</a:t>
            </a:r>
            <a:r>
              <a:rPr lang="en-US" dirty="0"/>
              <a:t> </a:t>
            </a:r>
            <a:r>
              <a:rPr lang="et-EE" dirty="0"/>
              <a:t>pealkiri</a:t>
            </a:r>
            <a:endParaRPr lang="en-US" dirty="0"/>
          </a:p>
        </p:txBody>
      </p:sp>
      <p:sp>
        <p:nvSpPr>
          <p:cNvPr id="10" name="Subtitle 2"/>
          <p:cNvSpPr>
            <a:spLocks noGrp="1"/>
          </p:cNvSpPr>
          <p:nvPr>
            <p:ph type="subTitle" idx="1" hasCustomPrompt="1"/>
          </p:nvPr>
        </p:nvSpPr>
        <p:spPr>
          <a:xfrm>
            <a:off x="1368000" y="4392215"/>
            <a:ext cx="9433597" cy="1728192"/>
          </a:xfrm>
          <a:prstGeom prst="rect">
            <a:avLst/>
          </a:prstGeo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a:t>struktuuriüksus / ametinimetus</a:t>
            </a:r>
          </a:p>
          <a:p>
            <a:endParaRPr lang="et-EE" dirty="0"/>
          </a:p>
          <a:p>
            <a:r>
              <a:rPr lang="et-EE" dirty="0"/>
              <a:t>01.07.2023</a:t>
            </a:r>
            <a:endParaRPr lang="en-US" dirty="0"/>
          </a:p>
        </p:txBody>
      </p:sp>
    </p:spTree>
    <p:extLst>
      <p:ext uri="{BB962C8B-B14F-4D97-AF65-F5344CB8AC3E}">
        <p14:creationId xmlns:p14="http://schemas.microsoft.com/office/powerpoint/2010/main" val="311409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itelslaid - eng - vapp - sinine">
    <p:spTree>
      <p:nvGrpSpPr>
        <p:cNvPr id="1" name=""/>
        <p:cNvGrpSpPr/>
        <p:nvPr/>
      </p:nvGrpSpPr>
      <p:grpSpPr>
        <a:xfrm>
          <a:off x="0" y="0"/>
          <a:ext cx="0" cy="0"/>
          <a:chOff x="0" y="0"/>
          <a:chExt cx="0" cy="0"/>
        </a:xfrm>
      </p:grpSpPr>
      <p:sp>
        <p:nvSpPr>
          <p:cNvPr id="4" name="Rectangle 3"/>
          <p:cNvSpPr/>
          <p:nvPr userDrawn="1"/>
        </p:nvSpPr>
        <p:spPr bwMode="auto">
          <a:xfrm>
            <a:off x="0" y="1705685"/>
            <a:ext cx="11522075" cy="477449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9"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a:solidFill>
                  <a:schemeClr val="bg1"/>
                </a:solidFill>
              </a:defRPr>
            </a:lvl1pPr>
          </a:lstStyle>
          <a:p>
            <a:r>
              <a:rPr lang="et-EE" dirty="0" err="1"/>
              <a:t>Title</a:t>
            </a:r>
            <a:r>
              <a:rPr lang="et-EE" dirty="0"/>
              <a:t> </a:t>
            </a:r>
            <a:r>
              <a:rPr lang="et-EE" dirty="0" err="1"/>
              <a:t>of</a:t>
            </a:r>
            <a:r>
              <a:rPr lang="et-EE" dirty="0"/>
              <a:t> </a:t>
            </a:r>
            <a:r>
              <a:rPr lang="et-EE" dirty="0" err="1"/>
              <a:t>the</a:t>
            </a:r>
            <a:r>
              <a:rPr lang="et-EE" dirty="0"/>
              <a:t> </a:t>
            </a:r>
            <a:r>
              <a:rPr lang="et-EE" dirty="0" err="1"/>
              <a:t>Presentation</a:t>
            </a:r>
            <a:endParaRPr lang="en-US" dirty="0"/>
          </a:p>
        </p:txBody>
      </p:sp>
      <p:sp>
        <p:nvSpPr>
          <p:cNvPr id="10" name="Subtitle 2"/>
          <p:cNvSpPr>
            <a:spLocks noGrp="1"/>
          </p:cNvSpPr>
          <p:nvPr>
            <p:ph type="subTitle" idx="1" hasCustomPrompt="1"/>
          </p:nvPr>
        </p:nvSpPr>
        <p:spPr>
          <a:xfrm>
            <a:off x="1368000" y="4392215"/>
            <a:ext cx="9433597" cy="1800200"/>
          </a:xfrm>
          <a:prstGeom prst="rect">
            <a:avLst/>
          </a:prstGeo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a:t>Forename</a:t>
            </a:r>
            <a:r>
              <a:rPr lang="et-EE" dirty="0"/>
              <a:t> </a:t>
            </a:r>
            <a:r>
              <a:rPr lang="et-EE" dirty="0" err="1"/>
              <a:t>Surname</a:t>
            </a:r>
            <a:endParaRPr lang="et-EE" dirty="0"/>
          </a:p>
          <a:p>
            <a:r>
              <a:rPr lang="et-EE" dirty="0" err="1"/>
              <a:t>Department</a:t>
            </a:r>
            <a:r>
              <a:rPr lang="et-EE" dirty="0"/>
              <a:t> / </a:t>
            </a:r>
            <a:r>
              <a:rPr lang="et-EE" dirty="0" err="1"/>
              <a:t>Occupation</a:t>
            </a:r>
            <a:endParaRPr lang="et-EE" dirty="0"/>
          </a:p>
          <a:p>
            <a:endParaRPr lang="et-EE" dirty="0"/>
          </a:p>
          <a:p>
            <a:r>
              <a:rPr lang="et-EE" dirty="0"/>
              <a:t>01.07.2023</a:t>
            </a: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74474" y="511937"/>
            <a:ext cx="3384376" cy="779786"/>
          </a:xfrm>
          <a:prstGeom prst="rect">
            <a:avLst/>
          </a:prstGeom>
        </p:spPr>
      </p:pic>
    </p:spTree>
    <p:extLst>
      <p:ext uri="{BB962C8B-B14F-4D97-AF65-F5344CB8AC3E}">
        <p14:creationId xmlns:p14="http://schemas.microsoft.com/office/powerpoint/2010/main" val="1775565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4292" y="511553"/>
            <a:ext cx="10139947" cy="1023105"/>
          </a:xfrm>
          <a:prstGeom prst="rect">
            <a:avLst/>
          </a:prstGeom>
        </p:spPr>
        <p:txBody>
          <a:bodyPr tIns="54000" anchor="t" anchorCtr="0"/>
          <a:lstStyle>
            <a:lvl1pPr>
              <a:defRPr sz="3600" b="1"/>
            </a:lvl1pPr>
          </a:lstStyle>
          <a:p>
            <a:r>
              <a:rPr lang="en-US" dirty="0" err="1"/>
              <a:t>Slaidi</a:t>
            </a:r>
            <a:r>
              <a:rPr lang="en-US" dirty="0"/>
              <a:t> </a:t>
            </a:r>
            <a:r>
              <a:rPr lang="en-US" dirty="0" err="1"/>
              <a:t>pealkiri</a:t>
            </a:r>
            <a:r>
              <a:rPr lang="en-US" dirty="0"/>
              <a:t> </a:t>
            </a:r>
            <a:r>
              <a:rPr lang="en-US" dirty="0" err="1"/>
              <a:t>vajadusel</a:t>
            </a:r>
            <a:r>
              <a:rPr lang="en-US" dirty="0"/>
              <a:t> </a:t>
            </a:r>
            <a:br>
              <a:rPr lang="en-US" dirty="0"/>
            </a:br>
            <a:r>
              <a:rPr lang="en-US" dirty="0" err="1"/>
              <a:t>kahel</a:t>
            </a:r>
            <a:r>
              <a:rPr lang="en-US" dirty="0"/>
              <a:t> real</a:t>
            </a:r>
          </a:p>
        </p:txBody>
      </p:sp>
      <p:sp>
        <p:nvSpPr>
          <p:cNvPr id="3" name="Content Placeholder 2"/>
          <p:cNvSpPr>
            <a:spLocks noGrp="1"/>
          </p:cNvSpPr>
          <p:nvPr>
            <p:ph idx="1"/>
          </p:nvPr>
        </p:nvSpPr>
        <p:spPr>
          <a:xfrm>
            <a:off x="644295" y="1675311"/>
            <a:ext cx="10139947" cy="4275502"/>
          </a:xfrm>
          <a:prstGeom prst="rect">
            <a:avLst/>
          </a:prstGeom>
        </p:spPr>
        <p:txBody>
          <a:bodyPr/>
          <a:lstStyle>
            <a:lvl1pPr marL="0" indent="0">
              <a:spcAft>
                <a:spcPts val="800"/>
              </a:spcAft>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a:t>Click to edit Master text styles</a:t>
            </a:r>
          </a:p>
        </p:txBody>
      </p:sp>
    </p:spTree>
    <p:extLst>
      <p:ext uri="{BB962C8B-B14F-4D97-AF65-F5344CB8AC3E}">
        <p14:creationId xmlns:p14="http://schemas.microsoft.com/office/powerpoint/2010/main" val="996003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4292" y="511553"/>
            <a:ext cx="10139947" cy="1023105"/>
          </a:xfrm>
          <a:prstGeom prst="rect">
            <a:avLst/>
          </a:prstGeom>
        </p:spPr>
        <p:txBody>
          <a:bodyPr tIns="54000" anchor="t" anchorCtr="0"/>
          <a:lstStyle>
            <a:lvl1pPr>
              <a:defRPr sz="3600" b="1"/>
            </a:lvl1pPr>
          </a:lstStyle>
          <a:p>
            <a:r>
              <a:rPr lang="en-US" dirty="0" err="1"/>
              <a:t>Slaidi</a:t>
            </a:r>
            <a:r>
              <a:rPr lang="en-US" dirty="0"/>
              <a:t> </a:t>
            </a:r>
            <a:r>
              <a:rPr lang="en-US" dirty="0" err="1"/>
              <a:t>pealkiri</a:t>
            </a:r>
            <a:r>
              <a:rPr lang="en-US" dirty="0"/>
              <a:t> </a:t>
            </a:r>
            <a:r>
              <a:rPr lang="en-US" dirty="0" err="1"/>
              <a:t>vajadusel</a:t>
            </a:r>
            <a:r>
              <a:rPr lang="en-US" dirty="0"/>
              <a:t> </a:t>
            </a:r>
            <a:br>
              <a:rPr lang="en-US" dirty="0"/>
            </a:br>
            <a:r>
              <a:rPr lang="en-US" dirty="0" err="1"/>
              <a:t>kahel</a:t>
            </a:r>
            <a:r>
              <a:rPr lang="en-US" dirty="0"/>
              <a:t> real</a:t>
            </a:r>
          </a:p>
        </p:txBody>
      </p:sp>
      <p:sp>
        <p:nvSpPr>
          <p:cNvPr id="3" name="Content Placeholder 2"/>
          <p:cNvSpPr>
            <a:spLocks noGrp="1"/>
          </p:cNvSpPr>
          <p:nvPr>
            <p:ph idx="1"/>
          </p:nvPr>
        </p:nvSpPr>
        <p:spPr>
          <a:xfrm>
            <a:off x="644295" y="1675311"/>
            <a:ext cx="10139947" cy="4275502"/>
          </a:xfrm>
          <a:prstGeom prst="rect">
            <a:avLst/>
          </a:prstGeom>
        </p:spPr>
        <p:txBody>
          <a:bodyPr/>
          <a:lstStyle>
            <a:lvl1pPr marL="432000" indent="-324000">
              <a:spcAft>
                <a:spcPts val="800"/>
              </a:spcAft>
              <a:buClr>
                <a:srgbClr val="0084D1"/>
              </a:buClr>
              <a:buSzPct val="100000"/>
              <a:buFont typeface="Arial" panose="020B0604020202020204" pitchFamily="34" charset="0"/>
              <a:buChar char="•"/>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a:t>Click to edit Master text styles</a:t>
            </a:r>
          </a:p>
        </p:txBody>
      </p:sp>
    </p:spTree>
    <p:extLst>
      <p:ext uri="{BB962C8B-B14F-4D97-AF65-F5344CB8AC3E}">
        <p14:creationId xmlns:p14="http://schemas.microsoft.com/office/powerpoint/2010/main" val="4009672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48469" y="1511300"/>
            <a:ext cx="5036369" cy="42767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dirty="0"/>
          </a:p>
        </p:txBody>
      </p:sp>
      <p:sp>
        <p:nvSpPr>
          <p:cNvPr id="4" name="Content Placeholder 3"/>
          <p:cNvSpPr>
            <a:spLocks noGrp="1"/>
          </p:cNvSpPr>
          <p:nvPr>
            <p:ph sz="half" idx="2"/>
          </p:nvPr>
        </p:nvSpPr>
        <p:spPr>
          <a:xfrm>
            <a:off x="5837238" y="1511300"/>
            <a:ext cx="5108375" cy="42767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9" name="Title 1"/>
          <p:cNvSpPr>
            <a:spLocks noGrp="1"/>
          </p:cNvSpPr>
          <p:nvPr>
            <p:ph type="title" hasCustomPrompt="1"/>
          </p:nvPr>
        </p:nvSpPr>
        <p:spPr>
          <a:xfrm>
            <a:off x="644292" y="511553"/>
            <a:ext cx="10139947" cy="1023105"/>
          </a:xfrm>
          <a:prstGeom prst="rect">
            <a:avLst/>
          </a:prstGeom>
        </p:spPr>
        <p:txBody>
          <a:bodyPr tIns="54000" anchor="t" anchorCtr="0"/>
          <a:lstStyle>
            <a:lvl1pPr>
              <a:defRPr sz="3600" b="1"/>
            </a:lvl1pPr>
          </a:lstStyle>
          <a:p>
            <a:r>
              <a:rPr lang="en-US" dirty="0" err="1"/>
              <a:t>Slaidi</a:t>
            </a:r>
            <a:r>
              <a:rPr lang="en-US" dirty="0"/>
              <a:t> </a:t>
            </a:r>
            <a:r>
              <a:rPr lang="en-US" dirty="0" err="1"/>
              <a:t>pealkiri</a:t>
            </a:r>
            <a:r>
              <a:rPr lang="en-US" dirty="0"/>
              <a:t> </a:t>
            </a:r>
            <a:r>
              <a:rPr lang="en-US" dirty="0" err="1"/>
              <a:t>vajadusel</a:t>
            </a:r>
            <a:r>
              <a:rPr lang="en-US" dirty="0"/>
              <a:t> </a:t>
            </a:r>
            <a:br>
              <a:rPr lang="en-US" dirty="0"/>
            </a:br>
            <a:r>
              <a:rPr lang="en-US" dirty="0" err="1"/>
              <a:t>kahel</a:t>
            </a:r>
            <a:r>
              <a:rPr lang="en-US" dirty="0"/>
              <a:t> real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65" r:id="rId2"/>
    <p:sldLayoutId id="2147483687" r:id="rId3"/>
    <p:sldLayoutId id="2147483661" r:id="rId4"/>
    <p:sldLayoutId id="2147483678" r:id="rId5"/>
    <p:sldLayoutId id="2147483688" r:id="rId6"/>
    <p:sldLayoutId id="2147483650" r:id="rId7"/>
    <p:sldLayoutId id="2147483662" r:id="rId8"/>
    <p:sldLayoutId id="2147483670" r:id="rId9"/>
    <p:sldLayoutId id="2147483683" r:id="rId10"/>
    <p:sldLayoutId id="2147483680" r:id="rId11"/>
    <p:sldLayoutId id="2147483660" r:id="rId12"/>
    <p:sldLayoutId id="2147483681" r:id="rId13"/>
    <p:sldLayoutId id="2147483682" r:id="rId14"/>
    <p:sldLayoutId id="2147483663" r:id="rId15"/>
    <p:sldLayoutId id="2147483686" r:id="rId16"/>
  </p:sldLayoutIdLst>
  <p:txStyles>
    <p:titleStyle>
      <a:lvl1pPr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kern="1200">
          <a:solidFill>
            <a:srgbClr val="000000"/>
          </a:solidFill>
          <a:latin typeface="+mj-lt"/>
          <a:ea typeface="+mj-ea"/>
          <a:cs typeface="+mj-cs"/>
        </a:defRPr>
      </a:lvl1pPr>
      <a:lvl2pPr marL="742950" indent="-28575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2pPr>
      <a:lvl3pPr marL="11430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3pPr>
      <a:lvl4pPr marL="16002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4pPr>
      <a:lvl5pPr marL="20574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5pPr>
      <a:lvl6pPr marL="25146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6pPr>
      <a:lvl7pPr marL="29718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7pPr>
      <a:lvl8pPr marL="34290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8pPr>
      <a:lvl9pPr marL="38862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9pPr>
    </p:titleStyle>
    <p:bodyStyle>
      <a:lvl1pPr marL="342900" indent="-342900" algn="l" defTabSz="449263" rtl="0" eaLnBrk="1" fontAlgn="base" hangingPunct="1">
        <a:lnSpc>
          <a:spcPct val="110000"/>
        </a:lnSpc>
        <a:spcBef>
          <a:spcPct val="0"/>
        </a:spcBef>
        <a:spcAft>
          <a:spcPts val="1413"/>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eaLnBrk="1" fontAlgn="base" hangingPunct="1">
        <a:lnSpc>
          <a:spcPct val="110000"/>
        </a:lnSpc>
        <a:spcBef>
          <a:spcPct val="0"/>
        </a:spcBef>
        <a:spcAft>
          <a:spcPts val="1138"/>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eaLnBrk="1" fontAlgn="base" hangingPunct="1">
        <a:lnSpc>
          <a:spcPct val="110000"/>
        </a:lnSpc>
        <a:spcBef>
          <a:spcPct val="0"/>
        </a:spcBef>
        <a:spcAft>
          <a:spcPts val="85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eaLnBrk="1" fontAlgn="base" hangingPunct="1">
        <a:lnSpc>
          <a:spcPct val="110000"/>
        </a:lnSpc>
        <a:spcBef>
          <a:spcPct val="0"/>
        </a:spcBef>
        <a:spcAft>
          <a:spcPts val="575"/>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1" fontAlgn="base" hangingPunct="1">
        <a:lnSpc>
          <a:spcPct val="110000"/>
        </a:lnSpc>
        <a:spcBef>
          <a:spcPct val="0"/>
        </a:spcBef>
        <a:spcAft>
          <a:spcPts val="288"/>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9.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a:xfrm>
            <a:off x="1368000" y="2087959"/>
            <a:ext cx="9433597" cy="1860700"/>
          </a:xfrm>
        </p:spPr>
        <p:txBody>
          <a:bodyPr/>
          <a:lstStyle/>
          <a:p>
            <a:pPr algn="ctr">
              <a:lnSpc>
                <a:spcPct val="100000"/>
              </a:lnSpc>
            </a:pPr>
            <a:r>
              <a:rPr lang="et-EE" sz="3600" dirty="0"/>
              <a:t>Perioodi 2023–2027 põllumajandusliku tegevusega alustava noore ettevõtja soodustamise investeeringutoetus </a:t>
            </a:r>
          </a:p>
        </p:txBody>
      </p:sp>
      <p:sp>
        <p:nvSpPr>
          <p:cNvPr id="11" name="Subtitle 10"/>
          <p:cNvSpPr>
            <a:spLocks noGrp="1"/>
          </p:cNvSpPr>
          <p:nvPr>
            <p:ph type="subTitle" idx="1"/>
          </p:nvPr>
        </p:nvSpPr>
        <p:spPr>
          <a:xfrm>
            <a:off x="1367999" y="3948659"/>
            <a:ext cx="9433597" cy="2171748"/>
          </a:xfrm>
        </p:spPr>
        <p:txBody>
          <a:bodyPr/>
          <a:lstStyle/>
          <a:p>
            <a:pPr algn="ctr"/>
            <a:endParaRPr lang="et-EE" dirty="0"/>
          </a:p>
          <a:p>
            <a:pPr algn="ctr"/>
            <a:r>
              <a:rPr lang="et-EE" dirty="0"/>
              <a:t>Kätlin Roose</a:t>
            </a:r>
            <a:endParaRPr lang="fi-FI" dirty="0"/>
          </a:p>
          <a:p>
            <a:pPr algn="ctr"/>
            <a:r>
              <a:rPr lang="fi-FI" dirty="0" err="1"/>
              <a:t>Põllumajanduspoliitika</a:t>
            </a:r>
            <a:r>
              <a:rPr lang="fi-FI" dirty="0"/>
              <a:t> </a:t>
            </a:r>
            <a:r>
              <a:rPr lang="fi-FI" dirty="0" err="1"/>
              <a:t>osakond</a:t>
            </a:r>
            <a:endParaRPr lang="fi-FI" dirty="0"/>
          </a:p>
          <a:p>
            <a:pPr algn="ctr"/>
            <a:r>
              <a:rPr lang="et-EE" dirty="0"/>
              <a:t>02</a:t>
            </a:r>
            <a:r>
              <a:rPr lang="fi-FI" dirty="0"/>
              <a:t>.0</a:t>
            </a:r>
            <a:r>
              <a:rPr lang="et-EE" dirty="0"/>
              <a:t>8</a:t>
            </a:r>
            <a:r>
              <a:rPr lang="fi-FI" dirty="0"/>
              <a:t>.202</a:t>
            </a:r>
            <a:r>
              <a:rPr lang="et-EE" dirty="0"/>
              <a:t>5</a:t>
            </a:r>
            <a:endParaRPr lang="fi-FI" dirty="0"/>
          </a:p>
          <a:p>
            <a:endParaRPr lang="et-E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25FBCAA8-76D6-7C3C-ACA7-86D87FD97D48}"/>
              </a:ext>
            </a:extLst>
          </p:cNvPr>
          <p:cNvSpPr>
            <a:spLocks noGrp="1"/>
          </p:cNvSpPr>
          <p:nvPr>
            <p:ph type="title"/>
          </p:nvPr>
        </p:nvSpPr>
        <p:spPr>
          <a:xfrm>
            <a:off x="644292" y="511554"/>
            <a:ext cx="10139947" cy="712310"/>
          </a:xfrm>
        </p:spPr>
        <p:txBody>
          <a:bodyPr/>
          <a:lstStyle/>
          <a:p>
            <a:r>
              <a:rPr lang="et-EE" dirty="0">
                <a:solidFill>
                  <a:srgbClr val="0084D1"/>
                </a:solidFill>
              </a:rPr>
              <a:t>Taotleja </a:t>
            </a:r>
            <a:r>
              <a:rPr lang="et-EE" dirty="0">
                <a:solidFill>
                  <a:srgbClr val="0084D1"/>
                </a:solidFill>
                <a:ea typeface="Roboto Condensed" panose="02000000000000000000" pitchFamily="2" charset="0"/>
                <a:cs typeface="Roboto Condensed" panose="02000000000000000000" pitchFamily="2" charset="0"/>
              </a:rPr>
              <a:t>– noor põllumajandustootja</a:t>
            </a:r>
            <a:endParaRPr lang="et-EE" dirty="0">
              <a:solidFill>
                <a:srgbClr val="0084D1"/>
              </a:solidFill>
            </a:endParaRPr>
          </a:p>
        </p:txBody>
      </p:sp>
      <p:sp>
        <p:nvSpPr>
          <p:cNvPr id="3" name="Sisu kohatäide 2">
            <a:extLst>
              <a:ext uri="{FF2B5EF4-FFF2-40B4-BE49-F238E27FC236}">
                <a16:creationId xmlns:a16="http://schemas.microsoft.com/office/drawing/2014/main" id="{F8E5D7AC-8117-BDFF-3954-1CC17209365A}"/>
              </a:ext>
            </a:extLst>
          </p:cNvPr>
          <p:cNvSpPr>
            <a:spLocks noGrp="1"/>
          </p:cNvSpPr>
          <p:nvPr>
            <p:ph idx="1"/>
          </p:nvPr>
        </p:nvSpPr>
        <p:spPr>
          <a:xfrm>
            <a:off x="644295" y="1439887"/>
            <a:ext cx="10139947" cy="4510926"/>
          </a:xfrm>
        </p:spPr>
        <p:txBody>
          <a:bodyPr/>
          <a:lstStyle/>
          <a:p>
            <a:pPr marL="108000" indent="0" algn="just">
              <a:buNone/>
            </a:pPr>
            <a:r>
              <a:rPr lang="et-EE" sz="2000" b="1" noProof="0" dirty="0">
                <a:latin typeface="+mj-lt"/>
              </a:rPr>
              <a:t>Toetust antakse äriseadustiku tähenduses ettevõtjale, kes juhib põllumajanduslikku majapidamist ja kes: </a:t>
            </a:r>
          </a:p>
          <a:p>
            <a:r>
              <a:rPr lang="et-EE" sz="2000" noProof="0" dirty="0">
                <a:latin typeface="+mj-lt"/>
              </a:rPr>
              <a:t>on taotluse esitamise ajal kuni 40-aastane</a:t>
            </a:r>
          </a:p>
          <a:p>
            <a:r>
              <a:rPr lang="et-EE" sz="2000" noProof="0" dirty="0">
                <a:latin typeface="+mj-lt"/>
              </a:rPr>
              <a:t>alustab esmakordselt põllumajandusliku tegevusega (sh omandab põllumajandusettevõtte)</a:t>
            </a:r>
          </a:p>
          <a:p>
            <a:r>
              <a:rPr lang="et-EE" sz="2000" noProof="0" dirty="0">
                <a:latin typeface="+mj-lt"/>
              </a:rPr>
              <a:t>ei ole põllumajandusliku majandustegevusega tegelenud kauem kui 24 kuud</a:t>
            </a:r>
          </a:p>
          <a:p>
            <a:r>
              <a:rPr lang="et-EE" sz="2000" noProof="0" dirty="0">
                <a:latin typeface="+mj-lt"/>
              </a:rPr>
              <a:t>on enne taotluse esitamist osalenud vähemalt kuus akadeemilist tundi kestnud ettevõtlusalasel infopäeval</a:t>
            </a:r>
          </a:p>
          <a:p>
            <a:r>
              <a:rPr lang="et-EE" sz="2000" noProof="0" dirty="0">
                <a:latin typeface="+mj-lt"/>
              </a:rPr>
              <a:t>omab põllumajandusalast keskeri- või kõrgharidust või kutsekvalifikatsiooni 4. taset põllumajandustootmise valdkonnas või põllumajandusalast kutsekeskharidust</a:t>
            </a:r>
          </a:p>
          <a:p>
            <a:r>
              <a:rPr lang="et-EE" sz="2000" noProof="0" dirty="0">
                <a:latin typeface="+mj-lt"/>
              </a:rPr>
              <a:t>omab vähemalt üheaastast töökogemust põllumajanduse valdkonnas</a:t>
            </a:r>
          </a:p>
          <a:p>
            <a:pPr marL="108000" indent="0">
              <a:buNone/>
            </a:pPr>
            <a:endParaRPr lang="et-EE" sz="2000" noProof="0" dirty="0">
              <a:latin typeface="+mj-lt"/>
            </a:endParaRPr>
          </a:p>
          <a:p>
            <a:endParaRPr lang="et-EE" sz="2000" noProof="0" dirty="0">
              <a:latin typeface="+mj-lt"/>
            </a:endParaRPr>
          </a:p>
          <a:p>
            <a:pPr marL="108000" indent="0">
              <a:buNone/>
            </a:pPr>
            <a:endParaRPr lang="et-EE" sz="2000" dirty="0">
              <a:latin typeface="+mj-lt"/>
            </a:endParaRPr>
          </a:p>
          <a:p>
            <a:endParaRPr lang="et-EE" sz="2000" dirty="0">
              <a:latin typeface="+mj-lt"/>
            </a:endParaRPr>
          </a:p>
          <a:p>
            <a:endParaRPr lang="et-EE" sz="2000" dirty="0">
              <a:latin typeface="+mj-lt"/>
            </a:endParaRPr>
          </a:p>
          <a:p>
            <a:endParaRPr lang="et-EE" sz="2000" dirty="0">
              <a:latin typeface="+mj-lt"/>
            </a:endParaRPr>
          </a:p>
          <a:p>
            <a:endParaRPr lang="et-EE" sz="2000" dirty="0">
              <a:latin typeface="+mj-lt"/>
            </a:endParaRPr>
          </a:p>
          <a:p>
            <a:endParaRPr lang="et-EE" sz="2000" dirty="0">
              <a:latin typeface="+mj-lt"/>
            </a:endParaRPr>
          </a:p>
          <a:p>
            <a:endParaRPr lang="et-EE" sz="2000" b="1" dirty="0">
              <a:latin typeface="+mj-lt"/>
            </a:endParaRPr>
          </a:p>
          <a:p>
            <a:r>
              <a:rPr lang="et-EE" dirty="0" err="1"/>
              <a:t>ndkla</a:t>
            </a:r>
            <a:endParaRPr lang="et-EE" dirty="0"/>
          </a:p>
        </p:txBody>
      </p:sp>
    </p:spTree>
    <p:extLst>
      <p:ext uri="{BB962C8B-B14F-4D97-AF65-F5344CB8AC3E}">
        <p14:creationId xmlns:p14="http://schemas.microsoft.com/office/powerpoint/2010/main" val="2520471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9DA5D678-3814-46E9-2C47-5C819FBFD212}"/>
              </a:ext>
            </a:extLst>
          </p:cNvPr>
          <p:cNvSpPr>
            <a:spLocks noGrp="1"/>
          </p:cNvSpPr>
          <p:nvPr>
            <p:ph type="title"/>
          </p:nvPr>
        </p:nvSpPr>
        <p:spPr/>
        <p:txBody>
          <a:bodyPr/>
          <a:lstStyle/>
          <a:p>
            <a:r>
              <a:rPr lang="et-EE" dirty="0">
                <a:solidFill>
                  <a:srgbClr val="0084D1"/>
                </a:solidFill>
              </a:rPr>
              <a:t>Põllumajandusalane töökogemus</a:t>
            </a:r>
          </a:p>
        </p:txBody>
      </p:sp>
      <p:sp>
        <p:nvSpPr>
          <p:cNvPr id="3" name="Sisu kohatäide 2">
            <a:extLst>
              <a:ext uri="{FF2B5EF4-FFF2-40B4-BE49-F238E27FC236}">
                <a16:creationId xmlns:a16="http://schemas.microsoft.com/office/drawing/2014/main" id="{FFA80D5B-D1A9-0115-7930-4613E9FC8A51}"/>
              </a:ext>
            </a:extLst>
          </p:cNvPr>
          <p:cNvSpPr>
            <a:spLocks noGrp="1"/>
          </p:cNvSpPr>
          <p:nvPr>
            <p:ph idx="1"/>
          </p:nvPr>
        </p:nvSpPr>
        <p:spPr>
          <a:xfrm>
            <a:off x="644292" y="1534657"/>
            <a:ext cx="10139947" cy="4585749"/>
          </a:xfrm>
        </p:spPr>
        <p:txBody>
          <a:bodyPr/>
          <a:lstStyle/>
          <a:p>
            <a:pPr marL="108000" indent="0" algn="just">
              <a:buNone/>
            </a:pPr>
            <a:r>
              <a:rPr lang="et-EE" sz="2400" b="1" dirty="0">
                <a:latin typeface="+mj-lt"/>
              </a:rPr>
              <a:t>Põllumajandusalaseks töökogemuseks loetakse:</a:t>
            </a:r>
          </a:p>
          <a:p>
            <a:pPr algn="just"/>
            <a:r>
              <a:rPr lang="et-EE" sz="2400" dirty="0">
                <a:latin typeface="+mj-lt"/>
              </a:rPr>
              <a:t>põllumajandustoodete kasvatamist või tootmist (sealhulgas saagikoristus, lüpsikarja pidamine, põllumajandusloomade aretamine ja pidamine) või põllumajandusmaa hoidmine karjatamiseks või harimiseks sobilikus seisukorras </a:t>
            </a:r>
          </a:p>
          <a:p>
            <a:pPr algn="just"/>
            <a:r>
              <a:rPr lang="et-EE" sz="2400" dirty="0">
                <a:latin typeface="+mj-lt"/>
              </a:rPr>
              <a:t>põllumajandusettevõtjaid teenindavas ettevõttes töötamise kogemus, kui töö oli seotud otseselt sööda- või silovarumise teenuse osutamise, teravilja koristuse või kuivatamisega või muu sellise otsese põllumajandusliku tegevusega</a:t>
            </a:r>
          </a:p>
          <a:p>
            <a:pPr marL="108000" indent="0" algn="just">
              <a:buNone/>
            </a:pPr>
            <a:r>
              <a:rPr lang="et-EE" sz="2400" b="1" dirty="0">
                <a:latin typeface="+mj-lt"/>
              </a:rPr>
              <a:t>Taotlejal peab olema praktiline ehk tegelik põllumajandusalane töökogemus</a:t>
            </a:r>
          </a:p>
          <a:p>
            <a:pPr marL="108000" indent="0" algn="just">
              <a:buNone/>
            </a:pPr>
            <a:endParaRPr lang="et-EE" sz="2400" b="1" dirty="0">
              <a:latin typeface="+mj-lt"/>
            </a:endParaRPr>
          </a:p>
          <a:p>
            <a:pPr marL="108000" indent="0" algn="just">
              <a:buNone/>
            </a:pPr>
            <a:endParaRPr lang="et-EE" sz="2400" dirty="0">
              <a:latin typeface="+mj-lt"/>
            </a:endParaRPr>
          </a:p>
        </p:txBody>
      </p:sp>
    </p:spTree>
    <p:extLst>
      <p:ext uri="{BB962C8B-B14F-4D97-AF65-F5344CB8AC3E}">
        <p14:creationId xmlns:p14="http://schemas.microsoft.com/office/powerpoint/2010/main" val="3045318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393B4572-0722-4451-BB86-EE273D75E749}"/>
              </a:ext>
            </a:extLst>
          </p:cNvPr>
          <p:cNvSpPr>
            <a:spLocks noGrp="1"/>
          </p:cNvSpPr>
          <p:nvPr>
            <p:ph type="title"/>
          </p:nvPr>
        </p:nvSpPr>
        <p:spPr/>
        <p:txBody>
          <a:bodyPr/>
          <a:lstStyle/>
          <a:p>
            <a:r>
              <a:rPr lang="et-EE" dirty="0">
                <a:solidFill>
                  <a:srgbClr val="0084D1"/>
                </a:solidFill>
              </a:rPr>
              <a:t>Nõuded taotlejale</a:t>
            </a:r>
            <a:br>
              <a:rPr lang="et-EE" dirty="0"/>
            </a:br>
            <a:endParaRPr lang="et-EE" dirty="0">
              <a:solidFill>
                <a:srgbClr val="0084D1"/>
              </a:solidFill>
            </a:endParaRPr>
          </a:p>
        </p:txBody>
      </p:sp>
      <p:sp>
        <p:nvSpPr>
          <p:cNvPr id="3" name="Sisu kohatäide 2">
            <a:extLst>
              <a:ext uri="{FF2B5EF4-FFF2-40B4-BE49-F238E27FC236}">
                <a16:creationId xmlns:a16="http://schemas.microsoft.com/office/drawing/2014/main" id="{831FB4DA-ACB2-37B1-934B-1A764AD8367A}"/>
              </a:ext>
            </a:extLst>
          </p:cNvPr>
          <p:cNvSpPr>
            <a:spLocks noGrp="1"/>
          </p:cNvSpPr>
          <p:nvPr>
            <p:ph idx="1"/>
          </p:nvPr>
        </p:nvSpPr>
        <p:spPr>
          <a:xfrm>
            <a:off x="619477" y="1223863"/>
            <a:ext cx="10139947" cy="5040560"/>
          </a:xfrm>
        </p:spPr>
        <p:txBody>
          <a:bodyPr/>
          <a:lstStyle/>
          <a:p>
            <a:pPr marL="108000" indent="0">
              <a:buNone/>
            </a:pPr>
            <a:r>
              <a:rPr lang="et-EE" sz="2000" b="1" dirty="0">
                <a:latin typeface="+mj-lt"/>
              </a:rPr>
              <a:t>Taotleja kohta või tema osaniku või aktsionäriga ja juhatuse liikmega seotud ettevõtja kohta ei ole:</a:t>
            </a:r>
          </a:p>
          <a:p>
            <a:pPr algn="just">
              <a:lnSpc>
                <a:spcPct val="100000"/>
              </a:lnSpc>
              <a:buClr>
                <a:schemeClr val="tx1"/>
              </a:buClr>
            </a:pPr>
            <a:r>
              <a:rPr lang="et-EE" sz="2200" dirty="0">
                <a:latin typeface="+mj-lt"/>
              </a:rPr>
              <a:t>„Eesti maaelu arengukava 2007–2013” meetme 1.2 „Noorte põllumajandustootjate tegevuse alustamine” või „Eesti maaelu arengukava 2014–2020” meetme 6 tegevuse liigi 6.1 „Noorte põllumajandustootjate tegevuse alustamine” raames tehtud taotluse rahuldamise otsust</a:t>
            </a:r>
          </a:p>
          <a:p>
            <a:pPr algn="just">
              <a:lnSpc>
                <a:spcPct val="100000"/>
              </a:lnSpc>
              <a:buClr>
                <a:schemeClr val="tx1"/>
              </a:buClr>
            </a:pPr>
            <a:r>
              <a:rPr lang="et-EE" sz="2200" dirty="0">
                <a:latin typeface="+mj-lt"/>
              </a:rPr>
              <a:t>„Eesti maaelu arengukava 2014–2020” meetme 6 tegevuse liigi 6.3 „Väikeste põllumajandusettevõtete arendamine” raames tehtud taotluse rahuldamise otsust, </a:t>
            </a:r>
            <a:r>
              <a:rPr lang="et-EE" sz="2200" b="1" dirty="0">
                <a:latin typeface="+mj-lt"/>
              </a:rPr>
              <a:t>välja arvatud omandatud juba tegutseva äriühingu puhul</a:t>
            </a:r>
          </a:p>
          <a:p>
            <a:pPr marL="108000" indent="0" algn="just">
              <a:buNone/>
            </a:pPr>
            <a:endParaRPr lang="et-EE" sz="2000" b="1" dirty="0">
              <a:latin typeface="+mj-lt"/>
            </a:endParaRPr>
          </a:p>
          <a:p>
            <a:pPr marL="108000" indent="0" algn="ctr">
              <a:buNone/>
            </a:pPr>
            <a:r>
              <a:rPr lang="et-EE" sz="2000" b="1" dirty="0">
                <a:solidFill>
                  <a:srgbClr val="0084D1"/>
                </a:solidFill>
                <a:latin typeface="+mj-lt"/>
              </a:rPr>
              <a:t>Määruse </a:t>
            </a:r>
            <a:r>
              <a:rPr lang="fi-FI" sz="2000" b="1" dirty="0">
                <a:solidFill>
                  <a:srgbClr val="0084D1"/>
                </a:solidFill>
                <a:latin typeface="+mj-lt"/>
              </a:rPr>
              <a:t>§ 6 </a:t>
            </a:r>
            <a:r>
              <a:rPr lang="fi-FI" sz="2000" b="1" dirty="0" err="1">
                <a:solidFill>
                  <a:srgbClr val="0084D1"/>
                </a:solidFill>
                <a:latin typeface="+mj-lt"/>
              </a:rPr>
              <a:t>sätestatakse</a:t>
            </a:r>
            <a:r>
              <a:rPr lang="fi-FI" sz="2000" b="1" dirty="0">
                <a:solidFill>
                  <a:srgbClr val="0084D1"/>
                </a:solidFill>
                <a:latin typeface="+mj-lt"/>
              </a:rPr>
              <a:t>, millistele </a:t>
            </a:r>
            <a:r>
              <a:rPr lang="fi-FI" sz="2000" b="1" dirty="0" err="1">
                <a:solidFill>
                  <a:srgbClr val="0084D1"/>
                </a:solidFill>
                <a:latin typeface="+mj-lt"/>
              </a:rPr>
              <a:t>nõuetele</a:t>
            </a:r>
            <a:r>
              <a:rPr lang="fi-FI" sz="2000" b="1" dirty="0">
                <a:solidFill>
                  <a:srgbClr val="0084D1"/>
                </a:solidFill>
                <a:latin typeface="+mj-lt"/>
              </a:rPr>
              <a:t> </a:t>
            </a:r>
            <a:r>
              <a:rPr lang="fi-FI" sz="2000" b="1" dirty="0" err="1">
                <a:solidFill>
                  <a:srgbClr val="0084D1"/>
                </a:solidFill>
                <a:latin typeface="+mj-lt"/>
              </a:rPr>
              <a:t>peab</a:t>
            </a:r>
            <a:r>
              <a:rPr lang="fi-FI" sz="2000" b="1" dirty="0">
                <a:solidFill>
                  <a:srgbClr val="0084D1"/>
                </a:solidFill>
                <a:latin typeface="+mj-lt"/>
              </a:rPr>
              <a:t> </a:t>
            </a:r>
            <a:r>
              <a:rPr lang="fi-FI" sz="2000" b="1" dirty="0" err="1">
                <a:solidFill>
                  <a:srgbClr val="0084D1"/>
                </a:solidFill>
                <a:latin typeface="+mj-lt"/>
              </a:rPr>
              <a:t>taotleja</a:t>
            </a:r>
            <a:r>
              <a:rPr lang="fi-FI" sz="2000" b="1" dirty="0">
                <a:solidFill>
                  <a:srgbClr val="0084D1"/>
                </a:solidFill>
                <a:latin typeface="+mj-lt"/>
              </a:rPr>
              <a:t> </a:t>
            </a:r>
            <a:r>
              <a:rPr lang="fi-FI" sz="2000" b="1" dirty="0" err="1">
                <a:solidFill>
                  <a:srgbClr val="0084D1"/>
                </a:solidFill>
                <a:latin typeface="+mj-lt"/>
              </a:rPr>
              <a:t>vastama</a:t>
            </a:r>
            <a:endParaRPr lang="et-EE" sz="2000" b="1" dirty="0">
              <a:solidFill>
                <a:srgbClr val="0084D1"/>
              </a:solidFill>
              <a:latin typeface="+mj-lt"/>
            </a:endParaRPr>
          </a:p>
          <a:p>
            <a:pPr algn="just"/>
            <a:endParaRPr lang="et-EE" sz="2000" b="1" dirty="0">
              <a:latin typeface="+mj-lt"/>
            </a:endParaRPr>
          </a:p>
          <a:p>
            <a:pPr marL="108000" indent="0" algn="just">
              <a:buNone/>
            </a:pPr>
            <a:endParaRPr lang="fi-FI" sz="2000" dirty="0">
              <a:latin typeface="+mj-lt"/>
            </a:endParaRPr>
          </a:p>
          <a:p>
            <a:pPr marL="108000" indent="0" algn="just">
              <a:buNone/>
            </a:pPr>
            <a:endParaRPr lang="et-EE" sz="2000" dirty="0">
              <a:latin typeface="+mj-lt"/>
            </a:endParaRPr>
          </a:p>
        </p:txBody>
      </p:sp>
    </p:spTree>
    <p:extLst>
      <p:ext uri="{BB962C8B-B14F-4D97-AF65-F5344CB8AC3E}">
        <p14:creationId xmlns:p14="http://schemas.microsoft.com/office/powerpoint/2010/main" val="24423903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280FB030-5EA6-762C-898F-0F4CA9D0FF31}"/>
              </a:ext>
            </a:extLst>
          </p:cNvPr>
          <p:cNvSpPr>
            <a:spLocks noGrp="1"/>
          </p:cNvSpPr>
          <p:nvPr>
            <p:ph type="title"/>
          </p:nvPr>
        </p:nvSpPr>
        <p:spPr/>
        <p:txBody>
          <a:bodyPr/>
          <a:lstStyle/>
          <a:p>
            <a:r>
              <a:rPr lang="et-EE" dirty="0">
                <a:solidFill>
                  <a:srgbClr val="0084D1"/>
                </a:solidFill>
              </a:rPr>
              <a:t>Toetuse taotlemine</a:t>
            </a:r>
          </a:p>
        </p:txBody>
      </p:sp>
      <p:sp>
        <p:nvSpPr>
          <p:cNvPr id="3" name="Sisu kohatäide 2">
            <a:extLst>
              <a:ext uri="{FF2B5EF4-FFF2-40B4-BE49-F238E27FC236}">
                <a16:creationId xmlns:a16="http://schemas.microsoft.com/office/drawing/2014/main" id="{B88D9685-8839-A9EE-0C16-47AF0EB0E053}"/>
              </a:ext>
            </a:extLst>
          </p:cNvPr>
          <p:cNvSpPr>
            <a:spLocks noGrp="1"/>
          </p:cNvSpPr>
          <p:nvPr>
            <p:ph idx="1"/>
          </p:nvPr>
        </p:nvSpPr>
        <p:spPr>
          <a:xfrm>
            <a:off x="691063" y="1151855"/>
            <a:ext cx="10139947" cy="4968552"/>
          </a:xfrm>
        </p:spPr>
        <p:txBody>
          <a:bodyPr/>
          <a:lstStyle/>
          <a:p>
            <a:r>
              <a:rPr lang="et-EE" sz="2400" noProof="0" dirty="0">
                <a:latin typeface="+mj-lt"/>
              </a:rPr>
              <a:t>Taotlus, äriplaan ja neis esitatud andmeid tõendavad dokumendid tuleb esitada PRIAle e-teenuse keskkonna kaudu</a:t>
            </a:r>
          </a:p>
          <a:p>
            <a:r>
              <a:rPr lang="et-EE" sz="2400" noProof="0" dirty="0">
                <a:latin typeface="+mj-lt"/>
              </a:rPr>
              <a:t>Taotlusvoor avatud kindla ajavahemiku jooksul (02.09</a:t>
            </a:r>
            <a:r>
              <a:rPr lang="et-EE" sz="2400" noProof="0" dirty="0">
                <a:latin typeface="+mj-lt"/>
                <a:ea typeface="Roboto Condensed" panose="02000000000000000000" pitchFamily="2" charset="0"/>
                <a:cs typeface="Roboto Condensed" panose="02000000000000000000" pitchFamily="2" charset="0"/>
              </a:rPr>
              <a:t>–</a:t>
            </a:r>
            <a:r>
              <a:rPr lang="et-EE" sz="2400" noProof="0" dirty="0">
                <a:latin typeface="+mj-lt"/>
              </a:rPr>
              <a:t>16.09.2025), mille eelarve on 7 000 000 eurot</a:t>
            </a:r>
          </a:p>
          <a:p>
            <a:r>
              <a:rPr lang="et-EE" sz="2400" dirty="0">
                <a:latin typeface="+mj-lt"/>
              </a:rPr>
              <a:t>Taotluse esitamise eeldus </a:t>
            </a:r>
            <a:r>
              <a:rPr lang="et-EE" sz="2400" dirty="0">
                <a:latin typeface="+mj-lt"/>
                <a:ea typeface="Roboto Condensed" panose="02000000000000000000" pitchFamily="2" charset="0"/>
                <a:cs typeface="Roboto Condensed" panose="02000000000000000000" pitchFamily="2" charset="0"/>
              </a:rPr>
              <a:t>– FIE või äriühingu puhul on vähemalt üks juhatuse liige enne taotluse esitamist samal aastal osalenud vähemalt kuus akadeemilist tundi kestnud ettevõtlusalasel infopäeval</a:t>
            </a:r>
            <a:endParaRPr lang="et-EE" sz="2400" noProof="0" dirty="0">
              <a:latin typeface="+mj-lt"/>
            </a:endParaRPr>
          </a:p>
          <a:p>
            <a:r>
              <a:rPr lang="et-EE" sz="2400" noProof="0" dirty="0">
                <a:latin typeface="+mj-lt"/>
              </a:rPr>
              <a:t>Taotlusi hinnatakse hindamiskriteeriumite alusel ja moodustatakse paremusjärjestus</a:t>
            </a:r>
          </a:p>
          <a:p>
            <a:r>
              <a:rPr lang="et-EE" sz="2400" dirty="0">
                <a:latin typeface="+mj-lt"/>
              </a:rPr>
              <a:t>T</a:t>
            </a:r>
            <a:r>
              <a:rPr lang="et-EE" sz="2400" noProof="0" dirty="0" err="1">
                <a:latin typeface="+mj-lt"/>
              </a:rPr>
              <a:t>aotluse</a:t>
            </a:r>
            <a:r>
              <a:rPr lang="et-EE" sz="2400" noProof="0" dirty="0">
                <a:latin typeface="+mj-lt"/>
              </a:rPr>
              <a:t> rahuldamise otsuse või taotluse rahuldamata jätmise otsus 80 tööpäeva jooksul arvates taotluste esitamise tähtpäevast</a:t>
            </a:r>
            <a:endParaRPr lang="et-EE" sz="2000" b="1" dirty="0">
              <a:latin typeface="+mj-lt"/>
            </a:endParaRPr>
          </a:p>
          <a:p>
            <a:pPr marL="108000" indent="0">
              <a:buNone/>
            </a:pPr>
            <a:endParaRPr lang="et-EE" sz="2000" dirty="0">
              <a:latin typeface="+mj-lt"/>
            </a:endParaRPr>
          </a:p>
        </p:txBody>
      </p:sp>
    </p:spTree>
    <p:extLst>
      <p:ext uri="{BB962C8B-B14F-4D97-AF65-F5344CB8AC3E}">
        <p14:creationId xmlns:p14="http://schemas.microsoft.com/office/powerpoint/2010/main" val="624259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4C038F4-3910-9F5A-E104-517627486A51}"/>
              </a:ext>
            </a:extLst>
          </p:cNvPr>
          <p:cNvSpPr>
            <a:spLocks noGrp="1"/>
          </p:cNvSpPr>
          <p:nvPr>
            <p:ph type="title"/>
          </p:nvPr>
        </p:nvSpPr>
        <p:spPr/>
        <p:txBody>
          <a:bodyPr/>
          <a:lstStyle/>
          <a:p>
            <a:r>
              <a:rPr lang="et-EE" dirty="0">
                <a:solidFill>
                  <a:srgbClr val="0084D1"/>
                </a:solidFill>
              </a:rPr>
              <a:t>Kulude mõistlikkuse tõendamiseks </a:t>
            </a:r>
          </a:p>
        </p:txBody>
      </p:sp>
      <p:sp>
        <p:nvSpPr>
          <p:cNvPr id="3" name="Sisu kohatäide 2">
            <a:extLst>
              <a:ext uri="{FF2B5EF4-FFF2-40B4-BE49-F238E27FC236}">
                <a16:creationId xmlns:a16="http://schemas.microsoft.com/office/drawing/2014/main" id="{0BBBDAD8-F130-2A6B-8F92-CE0E97E0FEAD}"/>
              </a:ext>
            </a:extLst>
          </p:cNvPr>
          <p:cNvSpPr>
            <a:spLocks noGrp="1"/>
          </p:cNvSpPr>
          <p:nvPr>
            <p:ph idx="1"/>
          </p:nvPr>
        </p:nvSpPr>
        <p:spPr/>
        <p:txBody>
          <a:bodyPr/>
          <a:lstStyle/>
          <a:p>
            <a:pPr algn="just">
              <a:buClr>
                <a:schemeClr val="tx1"/>
              </a:buClr>
            </a:pPr>
            <a:r>
              <a:rPr lang="et-EE" sz="2400" b="1" dirty="0">
                <a:latin typeface="+mj-lt"/>
              </a:rPr>
              <a:t>Taotleja peab </a:t>
            </a:r>
            <a:r>
              <a:rPr lang="et-EE" sz="2400" dirty="0">
                <a:latin typeface="+mj-lt"/>
              </a:rPr>
              <a:t>esitama toetatava tegevuse raames tellitava töö või teenuse või ostetava vara kulude mõistlikkuse tõendamiseks asjakohased dokumendid</a:t>
            </a:r>
          </a:p>
          <a:p>
            <a:pPr algn="just">
              <a:buClr>
                <a:schemeClr val="tx1"/>
              </a:buClr>
            </a:pPr>
            <a:r>
              <a:rPr lang="et-EE" sz="2400" dirty="0">
                <a:latin typeface="+mj-lt"/>
              </a:rPr>
              <a:t>Näiteks kirjavahetus </a:t>
            </a:r>
            <a:r>
              <a:rPr lang="et-EE" sz="2400" b="1" dirty="0">
                <a:solidFill>
                  <a:srgbClr val="0084D1"/>
                </a:solidFill>
                <a:latin typeface="+mj-lt"/>
              </a:rPr>
              <a:t>teenusepakkujatega, kuvatõmmis e-poes pakutavatest masinatest või seadmetest, küsitud hinnapakkumused, omandatavale äriühingule või põllumajandusettevõttele koostatud väärtuse hinnang</a:t>
            </a:r>
          </a:p>
          <a:p>
            <a:endParaRPr lang="et-EE" sz="2400" dirty="0">
              <a:latin typeface="+mj-lt"/>
            </a:endParaRPr>
          </a:p>
        </p:txBody>
      </p:sp>
    </p:spTree>
    <p:extLst>
      <p:ext uri="{BB962C8B-B14F-4D97-AF65-F5344CB8AC3E}">
        <p14:creationId xmlns:p14="http://schemas.microsoft.com/office/powerpoint/2010/main" val="28721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FB356F01-48C3-7007-0B1F-F434C07BB48F}"/>
              </a:ext>
            </a:extLst>
          </p:cNvPr>
          <p:cNvSpPr>
            <a:spLocks noGrp="1"/>
          </p:cNvSpPr>
          <p:nvPr>
            <p:ph type="title"/>
          </p:nvPr>
        </p:nvSpPr>
        <p:spPr/>
        <p:txBody>
          <a:bodyPr/>
          <a:lstStyle/>
          <a:p>
            <a:r>
              <a:rPr lang="et-EE" dirty="0">
                <a:solidFill>
                  <a:srgbClr val="0084D1"/>
                </a:solidFill>
              </a:rPr>
              <a:t>Hindamiskriteeriumid</a:t>
            </a:r>
          </a:p>
        </p:txBody>
      </p:sp>
      <p:sp>
        <p:nvSpPr>
          <p:cNvPr id="3" name="Sisu kohatäide 2">
            <a:extLst>
              <a:ext uri="{FF2B5EF4-FFF2-40B4-BE49-F238E27FC236}">
                <a16:creationId xmlns:a16="http://schemas.microsoft.com/office/drawing/2014/main" id="{51DDE6A9-DCC5-9D41-ACD7-00F12C94DB46}"/>
              </a:ext>
            </a:extLst>
          </p:cNvPr>
          <p:cNvSpPr>
            <a:spLocks noGrp="1"/>
          </p:cNvSpPr>
          <p:nvPr>
            <p:ph idx="1"/>
          </p:nvPr>
        </p:nvSpPr>
        <p:spPr>
          <a:xfrm>
            <a:off x="644291" y="1330189"/>
            <a:ext cx="10661362" cy="4661120"/>
          </a:xfrm>
        </p:spPr>
        <p:txBody>
          <a:bodyPr/>
          <a:lstStyle/>
          <a:p>
            <a:pPr marL="108000" indent="0">
              <a:buNone/>
            </a:pPr>
            <a:r>
              <a:rPr lang="et-EE" sz="2000" b="1" dirty="0">
                <a:latin typeface="+mj-lt"/>
              </a:rPr>
              <a:t>(</a:t>
            </a:r>
            <a:r>
              <a:rPr lang="et-EE" sz="2000" b="1" dirty="0" err="1">
                <a:latin typeface="+mj-lt"/>
              </a:rPr>
              <a:t>A-osa</a:t>
            </a:r>
            <a:r>
              <a:rPr lang="et-EE" sz="2000" b="1" dirty="0">
                <a:latin typeface="+mj-lt"/>
              </a:rPr>
              <a:t>) P</a:t>
            </a:r>
            <a:r>
              <a:rPr lang="fi-FI" sz="2000" b="1" dirty="0" err="1">
                <a:latin typeface="+mj-lt"/>
              </a:rPr>
              <a:t>õllumajandusalane</a:t>
            </a:r>
            <a:r>
              <a:rPr lang="fi-FI" sz="2000" b="1" dirty="0">
                <a:latin typeface="+mj-lt"/>
              </a:rPr>
              <a:t> </a:t>
            </a:r>
            <a:r>
              <a:rPr lang="fi-FI" sz="2000" b="1" dirty="0" err="1">
                <a:latin typeface="+mj-lt"/>
              </a:rPr>
              <a:t>haridus</a:t>
            </a:r>
            <a:r>
              <a:rPr lang="fi-FI" sz="2000" b="1" dirty="0">
                <a:latin typeface="+mj-lt"/>
              </a:rPr>
              <a:t>, </a:t>
            </a:r>
            <a:r>
              <a:rPr lang="fi-FI" sz="2000" b="1" dirty="0" err="1">
                <a:latin typeface="+mj-lt"/>
              </a:rPr>
              <a:t>erialane</a:t>
            </a:r>
            <a:r>
              <a:rPr lang="fi-FI" sz="2000" b="1" dirty="0">
                <a:latin typeface="+mj-lt"/>
              </a:rPr>
              <a:t> </a:t>
            </a:r>
            <a:r>
              <a:rPr lang="fi-FI" sz="2000" b="1" dirty="0" err="1">
                <a:latin typeface="+mj-lt"/>
              </a:rPr>
              <a:t>ettevalmistus</a:t>
            </a:r>
            <a:r>
              <a:rPr lang="fi-FI" sz="2000" b="1" dirty="0">
                <a:latin typeface="+mj-lt"/>
              </a:rPr>
              <a:t> ja </a:t>
            </a:r>
            <a:r>
              <a:rPr lang="fi-FI" sz="2000" b="1" dirty="0" err="1">
                <a:latin typeface="+mj-lt"/>
              </a:rPr>
              <a:t>töökogemus</a:t>
            </a:r>
            <a:r>
              <a:rPr lang="et-EE" sz="2000" b="1" dirty="0">
                <a:latin typeface="+mj-lt"/>
              </a:rPr>
              <a:t> (8 punkti)</a:t>
            </a:r>
          </a:p>
          <a:p>
            <a:pPr algn="just"/>
            <a:r>
              <a:rPr lang="et-EE" sz="2000" dirty="0">
                <a:latin typeface="+mj-lt"/>
              </a:rPr>
              <a:t>põllumajandusharidus</a:t>
            </a:r>
          </a:p>
          <a:p>
            <a:pPr algn="just"/>
            <a:r>
              <a:rPr lang="et-EE" sz="2000" dirty="0">
                <a:latin typeface="+mj-lt"/>
              </a:rPr>
              <a:t>kutsetase põllumajandustootmise valdkonnas</a:t>
            </a:r>
          </a:p>
          <a:p>
            <a:pPr algn="just"/>
            <a:r>
              <a:rPr lang="et-EE" sz="2000" dirty="0">
                <a:latin typeface="+mj-lt"/>
              </a:rPr>
              <a:t>põllumajandusalane töökogemus</a:t>
            </a:r>
            <a:endParaRPr lang="et-EE" sz="2000" b="1" dirty="0">
              <a:latin typeface="+mj-lt"/>
            </a:endParaRPr>
          </a:p>
          <a:p>
            <a:pPr marL="108000" indent="0">
              <a:buNone/>
            </a:pPr>
            <a:r>
              <a:rPr lang="et-EE" sz="2000" b="1" dirty="0">
                <a:latin typeface="+mj-lt"/>
              </a:rPr>
              <a:t>(</a:t>
            </a:r>
            <a:r>
              <a:rPr lang="et-EE" sz="2000" b="1" dirty="0" err="1">
                <a:latin typeface="+mj-lt"/>
              </a:rPr>
              <a:t>B-osa</a:t>
            </a:r>
            <a:r>
              <a:rPr lang="et-EE" sz="2000" b="1" dirty="0">
                <a:latin typeface="+mj-lt"/>
              </a:rPr>
              <a:t>) M</a:t>
            </a:r>
            <a:r>
              <a:rPr lang="fi-FI" sz="2000" b="1" dirty="0" err="1">
                <a:latin typeface="+mj-lt"/>
              </a:rPr>
              <a:t>uu</a:t>
            </a:r>
            <a:r>
              <a:rPr lang="fi-FI" sz="2000" b="1" dirty="0">
                <a:latin typeface="+mj-lt"/>
              </a:rPr>
              <a:t> </a:t>
            </a:r>
            <a:r>
              <a:rPr lang="fi-FI" sz="2000" b="1" dirty="0" err="1">
                <a:latin typeface="+mj-lt"/>
              </a:rPr>
              <a:t>haridus</a:t>
            </a:r>
            <a:r>
              <a:rPr lang="fi-FI" sz="2000" b="1" dirty="0">
                <a:latin typeface="+mj-lt"/>
              </a:rPr>
              <a:t> ja </a:t>
            </a:r>
            <a:r>
              <a:rPr lang="fi-FI" sz="2000" b="1" dirty="0" err="1">
                <a:latin typeface="+mj-lt"/>
              </a:rPr>
              <a:t>töökogemus</a:t>
            </a:r>
            <a:r>
              <a:rPr lang="fi-FI" sz="2000" b="1" dirty="0">
                <a:latin typeface="+mj-lt"/>
              </a:rPr>
              <a:t> </a:t>
            </a:r>
            <a:r>
              <a:rPr lang="fi-FI" sz="2000" b="1" dirty="0" err="1">
                <a:latin typeface="+mj-lt"/>
              </a:rPr>
              <a:t>ettevõtlusega</a:t>
            </a:r>
            <a:r>
              <a:rPr lang="fi-FI" sz="2000" b="1" dirty="0">
                <a:latin typeface="+mj-lt"/>
              </a:rPr>
              <a:t> </a:t>
            </a:r>
            <a:r>
              <a:rPr lang="fi-FI" sz="2000" b="1" dirty="0" err="1">
                <a:latin typeface="+mj-lt"/>
              </a:rPr>
              <a:t>tegelemiseks</a:t>
            </a:r>
            <a:r>
              <a:rPr lang="fi-FI" sz="2000" b="1" dirty="0">
                <a:latin typeface="+mj-lt"/>
              </a:rPr>
              <a:t> </a:t>
            </a:r>
            <a:r>
              <a:rPr lang="et-EE" sz="2000" b="1" dirty="0">
                <a:latin typeface="+mj-lt"/>
              </a:rPr>
              <a:t>majandus- või juhtimisharidus (3 punkti)</a:t>
            </a:r>
          </a:p>
          <a:p>
            <a:r>
              <a:rPr lang="et-EE" sz="2000" dirty="0">
                <a:latin typeface="+mj-lt"/>
              </a:rPr>
              <a:t>majandus- või juhtimisharidus</a:t>
            </a:r>
          </a:p>
          <a:p>
            <a:r>
              <a:rPr lang="et-EE" sz="2000" dirty="0">
                <a:latin typeface="+mj-lt"/>
              </a:rPr>
              <a:t>töökogemus muus valdkonnas</a:t>
            </a:r>
          </a:p>
          <a:p>
            <a:pPr marL="108000" indent="0">
              <a:buNone/>
            </a:pPr>
            <a:r>
              <a:rPr lang="et-EE" sz="2000" b="1" dirty="0">
                <a:latin typeface="+mj-lt"/>
              </a:rPr>
              <a:t>(</a:t>
            </a:r>
            <a:r>
              <a:rPr lang="et-EE" sz="2000" b="1" dirty="0" err="1">
                <a:latin typeface="+mj-lt"/>
              </a:rPr>
              <a:t>C-osa</a:t>
            </a:r>
            <a:r>
              <a:rPr lang="et-EE" sz="2000" b="1" dirty="0">
                <a:latin typeface="+mj-lt"/>
              </a:rPr>
              <a:t>) Põlvkondade vahetuse soodustamine  (5 punkti)</a:t>
            </a:r>
          </a:p>
          <a:p>
            <a:pPr algn="just"/>
            <a:r>
              <a:rPr lang="et-EE" sz="2000" dirty="0">
                <a:latin typeface="+mj-lt"/>
              </a:rPr>
              <a:t>omandanud põllumajandusalal tegutseva äriühingu kogu osaluse või FIE-</a:t>
            </a:r>
            <a:r>
              <a:rPr lang="et-EE" sz="2000" dirty="0" err="1">
                <a:latin typeface="+mj-lt"/>
              </a:rPr>
              <a:t>le</a:t>
            </a:r>
            <a:r>
              <a:rPr lang="et-EE" sz="2000" dirty="0">
                <a:latin typeface="+mj-lt"/>
              </a:rPr>
              <a:t> kuulunud kogu tegutseva põllumajandusettevõtte (sh </a:t>
            </a:r>
            <a:r>
              <a:rPr lang="fi-FI" sz="2000" dirty="0">
                <a:latin typeface="+mj-lt"/>
              </a:rPr>
              <a:t>oma </a:t>
            </a:r>
            <a:r>
              <a:rPr lang="fi-FI" sz="2000" dirty="0" err="1">
                <a:latin typeface="+mj-lt"/>
              </a:rPr>
              <a:t>vanemale</a:t>
            </a:r>
            <a:r>
              <a:rPr lang="fi-FI" sz="2000" dirty="0">
                <a:latin typeface="+mj-lt"/>
              </a:rPr>
              <a:t> </a:t>
            </a:r>
            <a:r>
              <a:rPr lang="fi-FI" sz="2000" dirty="0" err="1">
                <a:latin typeface="+mj-lt"/>
              </a:rPr>
              <a:t>või</a:t>
            </a:r>
            <a:r>
              <a:rPr lang="fi-FI" sz="2000" dirty="0">
                <a:latin typeface="+mj-lt"/>
              </a:rPr>
              <a:t> </a:t>
            </a:r>
            <a:r>
              <a:rPr lang="fi-FI" sz="2000" dirty="0" err="1">
                <a:latin typeface="+mj-lt"/>
              </a:rPr>
              <a:t>vanavanemale</a:t>
            </a:r>
            <a:r>
              <a:rPr lang="fi-FI" sz="2000" dirty="0">
                <a:latin typeface="+mj-lt"/>
              </a:rPr>
              <a:t> </a:t>
            </a:r>
            <a:r>
              <a:rPr lang="fi-FI" sz="2000" dirty="0" err="1">
                <a:latin typeface="+mj-lt"/>
              </a:rPr>
              <a:t>kuulunud</a:t>
            </a:r>
            <a:r>
              <a:rPr lang="et-EE" sz="2000" dirty="0">
                <a:latin typeface="+mj-lt"/>
              </a:rPr>
              <a:t> põllumajandusettevõtte)</a:t>
            </a:r>
          </a:p>
          <a:p>
            <a:endParaRPr lang="et-EE" sz="2000" b="1" dirty="0">
              <a:latin typeface="+mj-lt"/>
            </a:endParaRPr>
          </a:p>
          <a:p>
            <a:pPr marL="108000" indent="0">
              <a:buNone/>
            </a:pPr>
            <a:endParaRPr lang="et-EE" dirty="0"/>
          </a:p>
        </p:txBody>
      </p:sp>
    </p:spTree>
    <p:extLst>
      <p:ext uri="{BB962C8B-B14F-4D97-AF65-F5344CB8AC3E}">
        <p14:creationId xmlns:p14="http://schemas.microsoft.com/office/powerpoint/2010/main" val="2547107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3B896D74-68F2-9AE2-8680-35B524D23982}"/>
              </a:ext>
            </a:extLst>
          </p:cNvPr>
          <p:cNvSpPr>
            <a:spLocks noGrp="1"/>
          </p:cNvSpPr>
          <p:nvPr>
            <p:ph type="title"/>
          </p:nvPr>
        </p:nvSpPr>
        <p:spPr/>
        <p:txBody>
          <a:bodyPr/>
          <a:lstStyle/>
          <a:p>
            <a:r>
              <a:rPr lang="et-EE" dirty="0">
                <a:solidFill>
                  <a:srgbClr val="0084D1"/>
                </a:solidFill>
              </a:rPr>
              <a:t>Hindamiskriteeriumid</a:t>
            </a:r>
          </a:p>
        </p:txBody>
      </p:sp>
      <p:sp>
        <p:nvSpPr>
          <p:cNvPr id="3" name="Sisu kohatäide 2">
            <a:extLst>
              <a:ext uri="{FF2B5EF4-FFF2-40B4-BE49-F238E27FC236}">
                <a16:creationId xmlns:a16="http://schemas.microsoft.com/office/drawing/2014/main" id="{32A248C6-3C78-A938-AD61-46CE8FC244F0}"/>
              </a:ext>
            </a:extLst>
          </p:cNvPr>
          <p:cNvSpPr>
            <a:spLocks noGrp="1"/>
          </p:cNvSpPr>
          <p:nvPr>
            <p:ph idx="1"/>
          </p:nvPr>
        </p:nvSpPr>
        <p:spPr/>
        <p:txBody>
          <a:bodyPr/>
          <a:lstStyle/>
          <a:p>
            <a:pPr algn="just"/>
            <a:r>
              <a:rPr lang="et-EE" sz="2400" dirty="0">
                <a:latin typeface="+mj-lt"/>
              </a:rPr>
              <a:t>Äriühingu puhul hinnatakse </a:t>
            </a:r>
            <a:r>
              <a:rPr lang="et-EE" sz="2400" b="1" dirty="0">
                <a:solidFill>
                  <a:srgbClr val="0084D1"/>
                </a:solidFill>
                <a:latin typeface="+mj-lt"/>
              </a:rPr>
              <a:t>iga osaniku või aktsionäri vastavust hariduse ja töökogemuse hindamiskriteeriumile </a:t>
            </a:r>
            <a:r>
              <a:rPr lang="et-EE" sz="2400" dirty="0">
                <a:latin typeface="+mj-lt"/>
              </a:rPr>
              <a:t>ja äriühingu hindepunktid leitakse jagades osanikele või aktsionäridele antud hindepunktide summa osanike või aktsionäride arvuga</a:t>
            </a:r>
          </a:p>
          <a:p>
            <a:pPr algn="just"/>
            <a:r>
              <a:rPr lang="et-EE" sz="2400" dirty="0">
                <a:latin typeface="+mj-lt"/>
              </a:rPr>
              <a:t>Rahuldamisele kuuluvad parimad taotlused või kõik nõuetele vastavad taotlused, mis on saanud vähemalt minimaalse nõutava hindepunktide arvu</a:t>
            </a:r>
          </a:p>
          <a:p>
            <a:pPr algn="just"/>
            <a:r>
              <a:rPr lang="et-EE" sz="2400" dirty="0">
                <a:latin typeface="+mj-lt"/>
              </a:rPr>
              <a:t>Minimaalne hindepunktide summa toetuse taotluse rahuldamiseks on </a:t>
            </a:r>
            <a:r>
              <a:rPr lang="et-EE" sz="2400" b="1" dirty="0">
                <a:solidFill>
                  <a:srgbClr val="0084D1"/>
                </a:solidFill>
                <a:latin typeface="+mj-lt"/>
              </a:rPr>
              <a:t>50% hindamiskriteeriumi 3</a:t>
            </a:r>
            <a:r>
              <a:rPr lang="et-EE" sz="2400" b="1" dirty="0">
                <a:latin typeface="+mj-lt"/>
              </a:rPr>
              <a:t> </a:t>
            </a:r>
            <a:r>
              <a:rPr lang="et-EE" sz="2400" dirty="0">
                <a:latin typeface="+mj-lt"/>
              </a:rPr>
              <a:t>(</a:t>
            </a:r>
            <a:r>
              <a:rPr lang="fi-FI" sz="2400" dirty="0" err="1">
                <a:latin typeface="+mj-lt"/>
              </a:rPr>
              <a:t>Äriplaani</a:t>
            </a:r>
            <a:r>
              <a:rPr lang="fi-FI" sz="2400" dirty="0">
                <a:latin typeface="+mj-lt"/>
              </a:rPr>
              <a:t> </a:t>
            </a:r>
            <a:r>
              <a:rPr lang="fi-FI" sz="2400" dirty="0" err="1">
                <a:latin typeface="+mj-lt"/>
              </a:rPr>
              <a:t>jätkusuutlikkus</a:t>
            </a:r>
            <a:r>
              <a:rPr lang="fi-FI" sz="2400" dirty="0">
                <a:latin typeface="+mj-lt"/>
              </a:rPr>
              <a:t> ja </a:t>
            </a:r>
            <a:r>
              <a:rPr lang="fi-FI" sz="2400" dirty="0" err="1">
                <a:latin typeface="+mj-lt"/>
              </a:rPr>
              <a:t>äriplaani</a:t>
            </a:r>
            <a:r>
              <a:rPr lang="fi-FI" sz="2400" dirty="0">
                <a:latin typeface="+mj-lt"/>
              </a:rPr>
              <a:t> </a:t>
            </a:r>
            <a:r>
              <a:rPr lang="fi-FI" sz="2400" dirty="0" err="1">
                <a:latin typeface="+mj-lt"/>
              </a:rPr>
              <a:t>idee</a:t>
            </a:r>
            <a:r>
              <a:rPr lang="fi-FI" sz="2400" dirty="0">
                <a:latin typeface="+mj-lt"/>
              </a:rPr>
              <a:t> </a:t>
            </a:r>
            <a:r>
              <a:rPr lang="fi-FI" sz="2400" dirty="0" err="1">
                <a:latin typeface="+mj-lt"/>
              </a:rPr>
              <a:t>vastavus</a:t>
            </a:r>
            <a:r>
              <a:rPr lang="fi-FI" sz="2400" dirty="0">
                <a:latin typeface="+mj-lt"/>
              </a:rPr>
              <a:t> </a:t>
            </a:r>
            <a:r>
              <a:rPr lang="fi-FI" sz="2400" dirty="0" err="1">
                <a:latin typeface="+mj-lt"/>
              </a:rPr>
              <a:t>meetme</a:t>
            </a:r>
            <a:r>
              <a:rPr lang="fi-FI" sz="2400" dirty="0">
                <a:latin typeface="+mj-lt"/>
              </a:rPr>
              <a:t> </a:t>
            </a:r>
            <a:r>
              <a:rPr lang="fi-FI" sz="2400" dirty="0" err="1">
                <a:latin typeface="+mj-lt"/>
              </a:rPr>
              <a:t>eesmärkidele</a:t>
            </a:r>
            <a:r>
              <a:rPr lang="et-EE" sz="2400" dirty="0">
                <a:latin typeface="+mj-lt"/>
              </a:rPr>
              <a:t>) </a:t>
            </a:r>
            <a:r>
              <a:rPr lang="et-EE" sz="2400" b="1" dirty="0">
                <a:solidFill>
                  <a:srgbClr val="0084D1"/>
                </a:solidFill>
                <a:latin typeface="+mj-lt"/>
              </a:rPr>
              <a:t>maksimaalsest hindepunktide summast</a:t>
            </a:r>
            <a:r>
              <a:rPr lang="et-EE" sz="2400" dirty="0">
                <a:solidFill>
                  <a:srgbClr val="0084D1"/>
                </a:solidFill>
                <a:latin typeface="+mj-lt"/>
              </a:rPr>
              <a:t> </a:t>
            </a:r>
            <a:r>
              <a:rPr lang="et-EE" sz="2400" dirty="0">
                <a:latin typeface="+mj-lt"/>
              </a:rPr>
              <a:t>(12 punkti)</a:t>
            </a:r>
          </a:p>
          <a:p>
            <a:pPr marL="108000" indent="0">
              <a:buNone/>
            </a:pPr>
            <a:endParaRPr lang="et-EE" b="1" dirty="0">
              <a:latin typeface="+mj-lt"/>
            </a:endParaRPr>
          </a:p>
        </p:txBody>
      </p:sp>
    </p:spTree>
    <p:extLst>
      <p:ext uri="{BB962C8B-B14F-4D97-AF65-F5344CB8AC3E}">
        <p14:creationId xmlns:p14="http://schemas.microsoft.com/office/powerpoint/2010/main" val="23813275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8C011C4A-BF33-8B7D-6E60-405E151054DE}"/>
              </a:ext>
            </a:extLst>
          </p:cNvPr>
          <p:cNvSpPr>
            <a:spLocks noGrp="1"/>
          </p:cNvSpPr>
          <p:nvPr>
            <p:ph type="title"/>
          </p:nvPr>
        </p:nvSpPr>
        <p:spPr/>
        <p:txBody>
          <a:bodyPr/>
          <a:lstStyle/>
          <a:p>
            <a:r>
              <a:rPr lang="fi-FI" dirty="0" err="1">
                <a:solidFill>
                  <a:srgbClr val="0084D1"/>
                </a:solidFill>
              </a:rPr>
              <a:t>Toetatava</a:t>
            </a:r>
            <a:r>
              <a:rPr lang="fi-FI" dirty="0">
                <a:solidFill>
                  <a:srgbClr val="0084D1"/>
                </a:solidFill>
              </a:rPr>
              <a:t> </a:t>
            </a:r>
            <a:r>
              <a:rPr lang="fi-FI" dirty="0" err="1">
                <a:solidFill>
                  <a:srgbClr val="0084D1"/>
                </a:solidFill>
              </a:rPr>
              <a:t>tegevuse</a:t>
            </a:r>
            <a:r>
              <a:rPr lang="fi-FI" dirty="0">
                <a:solidFill>
                  <a:srgbClr val="0084D1"/>
                </a:solidFill>
              </a:rPr>
              <a:t> </a:t>
            </a:r>
            <a:r>
              <a:rPr lang="fi-FI" dirty="0" err="1">
                <a:solidFill>
                  <a:srgbClr val="0084D1"/>
                </a:solidFill>
              </a:rPr>
              <a:t>elluviimise</a:t>
            </a:r>
            <a:r>
              <a:rPr lang="fi-FI" dirty="0">
                <a:solidFill>
                  <a:srgbClr val="0084D1"/>
                </a:solidFill>
              </a:rPr>
              <a:t> ja </a:t>
            </a:r>
            <a:r>
              <a:rPr lang="fi-FI" dirty="0" err="1">
                <a:solidFill>
                  <a:srgbClr val="0084D1"/>
                </a:solidFill>
              </a:rPr>
              <a:t>kestuse</a:t>
            </a:r>
            <a:r>
              <a:rPr lang="fi-FI" dirty="0">
                <a:solidFill>
                  <a:srgbClr val="0084D1"/>
                </a:solidFill>
              </a:rPr>
              <a:t> </a:t>
            </a:r>
            <a:r>
              <a:rPr lang="fi-FI" dirty="0" err="1">
                <a:solidFill>
                  <a:srgbClr val="0084D1"/>
                </a:solidFill>
              </a:rPr>
              <a:t>nõuded</a:t>
            </a:r>
            <a:endParaRPr lang="fi-FI" dirty="0">
              <a:solidFill>
                <a:srgbClr val="0084D1"/>
              </a:solidFill>
            </a:endParaRPr>
          </a:p>
        </p:txBody>
      </p:sp>
      <p:sp>
        <p:nvSpPr>
          <p:cNvPr id="3" name="Sisu kohatäide 2">
            <a:extLst>
              <a:ext uri="{FF2B5EF4-FFF2-40B4-BE49-F238E27FC236}">
                <a16:creationId xmlns:a16="http://schemas.microsoft.com/office/drawing/2014/main" id="{B6E3D33D-40E8-1C26-C4CD-3679D9417CE3}"/>
              </a:ext>
            </a:extLst>
          </p:cNvPr>
          <p:cNvSpPr>
            <a:spLocks noGrp="1"/>
          </p:cNvSpPr>
          <p:nvPr>
            <p:ph idx="1"/>
          </p:nvPr>
        </p:nvSpPr>
        <p:spPr>
          <a:xfrm>
            <a:off x="691063" y="1307502"/>
            <a:ext cx="10139947" cy="4661120"/>
          </a:xfrm>
        </p:spPr>
        <p:txBody>
          <a:bodyPr/>
          <a:lstStyle/>
          <a:p>
            <a:pPr marL="108000" indent="0" algn="just">
              <a:buNone/>
            </a:pPr>
            <a:r>
              <a:rPr lang="et-EE" sz="2000" dirty="0">
                <a:latin typeface="+mj-lt"/>
              </a:rPr>
              <a:t>Toetuse saaja viib äriplaanis kavandatud § 3 lõikes 1 sätestatud toetatava tegevuse ellu, sealhulgas täidab toetatava tegevuse eesmärgi ja saavutab tulemuse, ning võtab toetuse abil ostetud või ehitatud vara sihipäraselt kasutusse kahe aasta jooksul arvates taotluse rahuldamise otsuse tegemisest, kuid hiljemalt 30. juunil 2029, kusjuures</a:t>
            </a:r>
          </a:p>
          <a:p>
            <a:pPr algn="just"/>
            <a:r>
              <a:rPr lang="et-EE" sz="2000" dirty="0">
                <a:latin typeface="+mj-lt"/>
              </a:rPr>
              <a:t>toetatava tegevuse elluviimine algab kuue kuu jooksul arvates taotluse rahuldamise otsuse tegemisest ja</a:t>
            </a:r>
          </a:p>
          <a:p>
            <a:pPr algn="just"/>
            <a:r>
              <a:rPr lang="et-EE" sz="2000" dirty="0">
                <a:latin typeface="+mj-lt"/>
              </a:rPr>
              <a:t>äriplaanis kavandatud toetatavast tegevusest vähemalt 75 protsenti, sealhulgas § 3 lõike 2 kohane investeering, on ellu viidud ühe aasta jooksul arvates taotluse rahuldamise otsuse tegemisest</a:t>
            </a:r>
          </a:p>
          <a:p>
            <a:pPr algn="just"/>
            <a:r>
              <a:rPr lang="et-EE" sz="2000" dirty="0">
                <a:latin typeface="+mj-lt"/>
              </a:rPr>
              <a:t>Toetuse saaja tagab toetatava tegevuse kestuse, sealhulgas säilitab ja kasutab toetuse abil ostetud või ehitatud vara sihtotstarbeliselt, vähemalt kolm aastat arvates PRIA poolt viimase toetusosa maksmisest (sihipärase kasutamise periood)</a:t>
            </a:r>
          </a:p>
          <a:p>
            <a:pPr marL="108000" indent="0" algn="just">
              <a:buNone/>
            </a:pPr>
            <a:endParaRPr lang="et-EE" sz="2000" dirty="0">
              <a:latin typeface="+mj-lt"/>
            </a:endParaRPr>
          </a:p>
        </p:txBody>
      </p:sp>
    </p:spTree>
    <p:extLst>
      <p:ext uri="{BB962C8B-B14F-4D97-AF65-F5344CB8AC3E}">
        <p14:creationId xmlns:p14="http://schemas.microsoft.com/office/powerpoint/2010/main" val="3825046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67ABC51-31CC-1A2B-11E2-963B19569A8C}"/>
              </a:ext>
            </a:extLst>
          </p:cNvPr>
          <p:cNvSpPr>
            <a:spLocks noGrp="1"/>
          </p:cNvSpPr>
          <p:nvPr>
            <p:ph type="title"/>
          </p:nvPr>
        </p:nvSpPr>
        <p:spPr/>
        <p:txBody>
          <a:bodyPr/>
          <a:lstStyle/>
          <a:p>
            <a:r>
              <a:rPr lang="et-EE" dirty="0">
                <a:solidFill>
                  <a:srgbClr val="0084D1"/>
                </a:solidFill>
              </a:rPr>
              <a:t>Toetuse saaja kohustused</a:t>
            </a:r>
          </a:p>
        </p:txBody>
      </p:sp>
      <p:sp>
        <p:nvSpPr>
          <p:cNvPr id="3" name="Sisu kohatäide 2">
            <a:extLst>
              <a:ext uri="{FF2B5EF4-FFF2-40B4-BE49-F238E27FC236}">
                <a16:creationId xmlns:a16="http://schemas.microsoft.com/office/drawing/2014/main" id="{3C95A9A0-14FC-DBC2-42FB-2EE80A047F6E}"/>
              </a:ext>
            </a:extLst>
          </p:cNvPr>
          <p:cNvSpPr>
            <a:spLocks noGrp="1"/>
          </p:cNvSpPr>
          <p:nvPr>
            <p:ph idx="1"/>
          </p:nvPr>
        </p:nvSpPr>
        <p:spPr>
          <a:xfrm>
            <a:off x="644291" y="1079847"/>
            <a:ext cx="10139947" cy="5256312"/>
          </a:xfrm>
        </p:spPr>
        <p:txBody>
          <a:bodyPr/>
          <a:lstStyle/>
          <a:p>
            <a:pPr marL="108000" indent="0">
              <a:buNone/>
            </a:pPr>
            <a:r>
              <a:rPr lang="et-EE" sz="2200" b="1" dirty="0">
                <a:latin typeface="+mj-lt"/>
              </a:rPr>
              <a:t>Toetuse saaja:</a:t>
            </a:r>
          </a:p>
          <a:p>
            <a:pPr algn="just"/>
            <a:r>
              <a:rPr lang="et-EE" sz="2200" dirty="0">
                <a:latin typeface="+mj-lt"/>
              </a:rPr>
              <a:t>võimaldab teha auditit, teostada järelevalvet ja teha muud toetuse saamisega seotud kontrolli </a:t>
            </a:r>
          </a:p>
          <a:p>
            <a:pPr algn="just"/>
            <a:r>
              <a:rPr lang="et-EE" sz="2200" dirty="0">
                <a:latin typeface="+mj-lt"/>
              </a:rPr>
              <a:t>säilitab toetusega seotud dokumente kuni sihipärase kasutamise perioodi lõpuni</a:t>
            </a:r>
          </a:p>
          <a:p>
            <a:pPr algn="just"/>
            <a:r>
              <a:rPr lang="et-EE" sz="2200" dirty="0">
                <a:latin typeface="+mj-lt"/>
              </a:rPr>
              <a:t>teavitab viivitamata </a:t>
            </a:r>
            <a:r>
              <a:rPr lang="et-EE" sz="2200" dirty="0" err="1">
                <a:latin typeface="+mj-lt"/>
              </a:rPr>
              <a:t>PRIA-t</a:t>
            </a:r>
            <a:r>
              <a:rPr lang="et-EE" sz="2200" dirty="0">
                <a:latin typeface="+mj-lt"/>
              </a:rPr>
              <a:t> taotluses esitatud või toetatava tegevusega seotud andmete muutumisest või toetatava tegevuse elluviimist takistavast asjaolust</a:t>
            </a:r>
          </a:p>
          <a:p>
            <a:pPr algn="just"/>
            <a:r>
              <a:rPr lang="et-EE" sz="2200" dirty="0">
                <a:latin typeface="+mj-lt"/>
              </a:rPr>
              <a:t>näitab avalikkusele, et tegemist on Euroopa Maaelu Arengu Põllumajandusfondi (EAFRD) toetuse abil elluviidava tegevusega</a:t>
            </a:r>
          </a:p>
          <a:p>
            <a:pPr marL="108000" indent="0" algn="just">
              <a:buNone/>
            </a:pPr>
            <a:r>
              <a:rPr lang="et-EE" sz="2000" b="1" dirty="0">
                <a:latin typeface="+mj-lt"/>
              </a:rPr>
              <a:t>Toetuse saaja vastab järgmistele toetuskõlblikkuse nõudele:</a:t>
            </a:r>
          </a:p>
          <a:p>
            <a:pPr algn="just"/>
            <a:r>
              <a:rPr lang="et-EE" sz="2000" dirty="0">
                <a:latin typeface="+mj-lt"/>
              </a:rPr>
              <a:t>omandab põllumajandusalase töökogemuse, hariduse või kutse, kui tal on § 5 lõikes 5 sätestatud kohustus, ning esitab ühe kuu jooksul arvates samas lõikes märgitud tähtaja lõppemisest </a:t>
            </a:r>
            <a:r>
              <a:rPr lang="et-EE" sz="2000" dirty="0" err="1">
                <a:latin typeface="+mj-lt"/>
              </a:rPr>
              <a:t>PRIA-le</a:t>
            </a:r>
            <a:r>
              <a:rPr lang="et-EE" sz="2000" dirty="0">
                <a:latin typeface="+mj-lt"/>
              </a:rPr>
              <a:t> omandatud põllumajandusalast töökogemust, haridust või kutset tõendava dokumendi</a:t>
            </a:r>
          </a:p>
          <a:p>
            <a:pPr algn="just"/>
            <a:endParaRPr lang="et-EE" sz="2400" dirty="0">
              <a:latin typeface="+mj-lt"/>
            </a:endParaRPr>
          </a:p>
        </p:txBody>
      </p:sp>
    </p:spTree>
    <p:extLst>
      <p:ext uri="{BB962C8B-B14F-4D97-AF65-F5344CB8AC3E}">
        <p14:creationId xmlns:p14="http://schemas.microsoft.com/office/powerpoint/2010/main" val="2835941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E98B0A85-44DE-821D-B4B2-5FCBA178484B}"/>
              </a:ext>
            </a:extLst>
          </p:cNvPr>
          <p:cNvSpPr>
            <a:spLocks noGrp="1"/>
          </p:cNvSpPr>
          <p:nvPr>
            <p:ph type="title"/>
          </p:nvPr>
        </p:nvSpPr>
        <p:spPr/>
        <p:txBody>
          <a:bodyPr/>
          <a:lstStyle/>
          <a:p>
            <a:r>
              <a:rPr lang="et-EE" sz="3400" dirty="0">
                <a:solidFill>
                  <a:srgbClr val="0084D1"/>
                </a:solidFill>
              </a:rPr>
              <a:t>Toetuse saaja kohustused- aktiivne põllumajandustootja</a:t>
            </a:r>
          </a:p>
        </p:txBody>
      </p:sp>
      <p:sp>
        <p:nvSpPr>
          <p:cNvPr id="3" name="Sisu kohatäide 2">
            <a:extLst>
              <a:ext uri="{FF2B5EF4-FFF2-40B4-BE49-F238E27FC236}">
                <a16:creationId xmlns:a16="http://schemas.microsoft.com/office/drawing/2014/main" id="{512E4AEC-A2A9-CB7B-5E89-4CF9D9E5A853}"/>
              </a:ext>
            </a:extLst>
          </p:cNvPr>
          <p:cNvSpPr>
            <a:spLocks noGrp="1"/>
          </p:cNvSpPr>
          <p:nvPr>
            <p:ph idx="1"/>
          </p:nvPr>
        </p:nvSpPr>
        <p:spPr/>
        <p:txBody>
          <a:bodyPr/>
          <a:lstStyle/>
          <a:p>
            <a:pPr marL="108000" indent="0" algn="just">
              <a:lnSpc>
                <a:spcPct val="150000"/>
              </a:lnSpc>
              <a:buNone/>
            </a:pPr>
            <a:r>
              <a:rPr lang="et-EE" sz="2000" dirty="0">
                <a:latin typeface="+mj-lt"/>
              </a:rPr>
              <a:t>Toetuse saaja vastab toetuse saaja maaeluministri 21. detsembri 2022. a määruse nr 71 „Otsetoetuste saamise üldised nõuded, põhisissetuleku toetus, ümberjaotav toetus ja noore põllumajandustootja toetus” §-s 2 sätestatud aktiivse põllumajandustootja määratlusele </a:t>
            </a:r>
            <a:r>
              <a:rPr lang="et-EE" sz="2000" b="1" dirty="0">
                <a:solidFill>
                  <a:srgbClr val="0084D1"/>
                </a:solidFill>
                <a:latin typeface="+mj-lt"/>
              </a:rPr>
              <a:t>hiljemalt 24 kuu möödumisel taotluse rahuldamise otsuse tegemisest</a:t>
            </a:r>
            <a:r>
              <a:rPr lang="et-EE" sz="2000" dirty="0">
                <a:latin typeface="+mj-lt"/>
              </a:rPr>
              <a:t> ning on </a:t>
            </a:r>
            <a:r>
              <a:rPr lang="et-EE" sz="2000" b="1" dirty="0">
                <a:solidFill>
                  <a:srgbClr val="0084D1"/>
                </a:solidFill>
                <a:latin typeface="+mj-lt"/>
              </a:rPr>
              <a:t>aktiivne põllumajandustootja </a:t>
            </a:r>
            <a:r>
              <a:rPr lang="et-EE" sz="2000" dirty="0">
                <a:latin typeface="+mj-lt"/>
              </a:rPr>
              <a:t>vähemalt sihipärase kasutamise perioodi lõpuni</a:t>
            </a:r>
          </a:p>
          <a:p>
            <a:pPr marL="108000" indent="0" algn="just">
              <a:buNone/>
            </a:pPr>
            <a:endParaRPr lang="et-EE" sz="2000" dirty="0">
              <a:latin typeface="+mj-lt"/>
            </a:endParaRPr>
          </a:p>
        </p:txBody>
      </p:sp>
    </p:spTree>
    <p:extLst>
      <p:ext uri="{BB962C8B-B14F-4D97-AF65-F5344CB8AC3E}">
        <p14:creationId xmlns:p14="http://schemas.microsoft.com/office/powerpoint/2010/main" val="1518873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u kohatäide 3">
            <a:extLst>
              <a:ext uri="{FF2B5EF4-FFF2-40B4-BE49-F238E27FC236}">
                <a16:creationId xmlns:a16="http://schemas.microsoft.com/office/drawing/2014/main" id="{CC8A6076-E116-D137-2054-CB3398E300E0}"/>
              </a:ext>
            </a:extLst>
          </p:cNvPr>
          <p:cNvGraphicFramePr>
            <a:graphicFrameLocks noGrp="1"/>
          </p:cNvGraphicFramePr>
          <p:nvPr>
            <p:ph idx="1"/>
            <p:extLst>
              <p:ext uri="{D42A27DB-BD31-4B8C-83A1-F6EECF244321}">
                <p14:modId xmlns:p14="http://schemas.microsoft.com/office/powerpoint/2010/main" val="4023010314"/>
              </p:ext>
            </p:extLst>
          </p:nvPr>
        </p:nvGraphicFramePr>
        <p:xfrm>
          <a:off x="792485" y="1101724"/>
          <a:ext cx="10139363" cy="4276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413893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9F6AA5D1-987B-E34C-CD7F-1709C742C714}"/>
              </a:ext>
            </a:extLst>
          </p:cNvPr>
          <p:cNvSpPr>
            <a:spLocks noGrp="1"/>
          </p:cNvSpPr>
          <p:nvPr>
            <p:ph type="title"/>
          </p:nvPr>
        </p:nvSpPr>
        <p:spPr/>
        <p:txBody>
          <a:bodyPr/>
          <a:lstStyle/>
          <a:p>
            <a:r>
              <a:rPr lang="et-EE" sz="3400" dirty="0">
                <a:solidFill>
                  <a:srgbClr val="0084D1"/>
                </a:solidFill>
              </a:rPr>
              <a:t>Toetuse saaja kohustused- aktiivne põllumajandustootja</a:t>
            </a:r>
          </a:p>
        </p:txBody>
      </p:sp>
      <p:sp>
        <p:nvSpPr>
          <p:cNvPr id="3" name="Sisu kohatäide 2">
            <a:extLst>
              <a:ext uri="{FF2B5EF4-FFF2-40B4-BE49-F238E27FC236}">
                <a16:creationId xmlns:a16="http://schemas.microsoft.com/office/drawing/2014/main" id="{F4D5BEE2-381C-AA28-BB44-30E31B31E1A0}"/>
              </a:ext>
            </a:extLst>
          </p:cNvPr>
          <p:cNvSpPr>
            <a:spLocks noGrp="1"/>
          </p:cNvSpPr>
          <p:nvPr>
            <p:ph idx="1"/>
          </p:nvPr>
        </p:nvSpPr>
        <p:spPr>
          <a:xfrm>
            <a:off x="644292" y="1367879"/>
            <a:ext cx="10139947" cy="4804864"/>
          </a:xfrm>
        </p:spPr>
        <p:txBody>
          <a:bodyPr/>
          <a:lstStyle/>
          <a:p>
            <a:pPr marL="108000" indent="0" algn="just">
              <a:buNone/>
            </a:pPr>
            <a:r>
              <a:rPr lang="et-EE" sz="2000" b="1" dirty="0">
                <a:latin typeface="+mj-lt"/>
              </a:rPr>
              <a:t>Taotleja, kelle põllumajandusliku majapidamise kohta anti taotluse esitamise aastale eelnenud kalendriaastal otsetoetusi rohkem kui 5000 eurot või ei antud otsetoetusi loetakse aktiivseks tootjaks, kui ta vastab vähemalt ühele järgmistest tingimustest, taotluse esitamise kalendriaastal:</a:t>
            </a:r>
          </a:p>
          <a:p>
            <a:r>
              <a:rPr lang="et-EE" sz="2000" dirty="0">
                <a:latin typeface="+mj-lt"/>
              </a:rPr>
              <a:t>on tema kasutuses vähemalt üks hektar põllumaad või </a:t>
            </a:r>
            <a:r>
              <a:rPr lang="et-EE" sz="2000" dirty="0" err="1">
                <a:latin typeface="+mj-lt"/>
              </a:rPr>
              <a:t>püsikultuuridealust</a:t>
            </a:r>
            <a:r>
              <a:rPr lang="et-EE" sz="2000" dirty="0">
                <a:latin typeface="+mj-lt"/>
              </a:rPr>
              <a:t> maad</a:t>
            </a:r>
          </a:p>
          <a:p>
            <a:r>
              <a:rPr lang="et-EE" sz="2000" dirty="0">
                <a:latin typeface="+mj-lt"/>
              </a:rPr>
              <a:t>on tal põllumajandusloomade registri andmetel ühele loomühikule vastavalt hulgal põllumajandusloomi või üks mesilaspere</a:t>
            </a:r>
          </a:p>
          <a:p>
            <a:r>
              <a:rPr lang="et-EE" sz="2000" dirty="0">
                <a:latin typeface="+mj-lt"/>
              </a:rPr>
              <a:t>on tema kasutuses oleva põllumajandusmaa karjatamiseks ja harimiseks sobilikus seisukorras hoidmise kulu vähemalt 60 eurot hektari kohta</a:t>
            </a:r>
          </a:p>
          <a:p>
            <a:r>
              <a:rPr lang="et-EE" sz="2000" dirty="0">
                <a:latin typeface="+mj-lt"/>
              </a:rPr>
              <a:t>on tema kasutuses vähemalt üks hektar sellist pärandniitu, mille kohta ta taotleb strateegiakava alusel antavat pärandniidu hooldamise toetust ja mis vastab maaeluministri 23. detsembri 2022. a määruse nr 79 „Perioodi 2023–2027 pärandniidu hooldamise toetus“ §-s 5 sätestatud nõuetele</a:t>
            </a:r>
          </a:p>
          <a:p>
            <a:endParaRPr lang="et-EE" sz="2000" dirty="0">
              <a:latin typeface="+mj-lt"/>
            </a:endParaRPr>
          </a:p>
        </p:txBody>
      </p:sp>
    </p:spTree>
    <p:extLst>
      <p:ext uri="{BB962C8B-B14F-4D97-AF65-F5344CB8AC3E}">
        <p14:creationId xmlns:p14="http://schemas.microsoft.com/office/powerpoint/2010/main" val="32486652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A03B08E9-48E2-4CD3-7648-3A416AD164BD}"/>
              </a:ext>
            </a:extLst>
          </p:cNvPr>
          <p:cNvSpPr>
            <a:spLocks noGrp="1"/>
          </p:cNvSpPr>
          <p:nvPr>
            <p:ph type="title"/>
          </p:nvPr>
        </p:nvSpPr>
        <p:spPr/>
        <p:txBody>
          <a:bodyPr/>
          <a:lstStyle/>
          <a:p>
            <a:r>
              <a:rPr lang="et-EE" dirty="0">
                <a:solidFill>
                  <a:srgbClr val="0084D1"/>
                </a:solidFill>
              </a:rPr>
              <a:t>Toetuse maksmine</a:t>
            </a:r>
          </a:p>
        </p:txBody>
      </p:sp>
      <p:sp>
        <p:nvSpPr>
          <p:cNvPr id="3" name="Sisu kohatäide 2">
            <a:extLst>
              <a:ext uri="{FF2B5EF4-FFF2-40B4-BE49-F238E27FC236}">
                <a16:creationId xmlns:a16="http://schemas.microsoft.com/office/drawing/2014/main" id="{4BA66C34-0C4C-5C16-EDF2-15F74DCF5C3C}"/>
              </a:ext>
            </a:extLst>
          </p:cNvPr>
          <p:cNvSpPr>
            <a:spLocks noGrp="1"/>
          </p:cNvSpPr>
          <p:nvPr>
            <p:ph idx="1"/>
          </p:nvPr>
        </p:nvSpPr>
        <p:spPr>
          <a:xfrm>
            <a:off x="737836" y="1367879"/>
            <a:ext cx="10139947" cy="4275502"/>
          </a:xfrm>
        </p:spPr>
        <p:txBody>
          <a:bodyPr/>
          <a:lstStyle/>
          <a:p>
            <a:pPr marL="108000" indent="0">
              <a:buClr>
                <a:schemeClr val="tx1"/>
              </a:buClr>
              <a:buNone/>
            </a:pPr>
            <a:endParaRPr lang="et-EE" sz="2000" b="1" dirty="0">
              <a:latin typeface="+mj-lt"/>
            </a:endParaRPr>
          </a:p>
          <a:p>
            <a:pPr marL="108000" indent="0">
              <a:buClr>
                <a:schemeClr val="tx1"/>
              </a:buClr>
              <a:buNone/>
            </a:pPr>
            <a:endParaRPr lang="et-EE" sz="2000" b="1" dirty="0">
              <a:latin typeface="+mj-lt"/>
            </a:endParaRPr>
          </a:p>
          <a:p>
            <a:pPr marL="108000" indent="0">
              <a:buClr>
                <a:schemeClr val="tx1"/>
              </a:buClr>
              <a:buNone/>
            </a:pPr>
            <a:r>
              <a:rPr lang="et-EE" sz="2000" b="1" dirty="0">
                <a:solidFill>
                  <a:srgbClr val="0084D1"/>
                </a:solidFill>
                <a:latin typeface="+mj-lt"/>
              </a:rPr>
              <a:t>Toetus makstakse kahes osas (75% ja 25%):</a:t>
            </a:r>
          </a:p>
          <a:p>
            <a:pPr>
              <a:buClr>
                <a:schemeClr val="tx1"/>
              </a:buClr>
            </a:pPr>
            <a:r>
              <a:rPr lang="et-EE" sz="2000" dirty="0">
                <a:latin typeface="+mj-lt"/>
              </a:rPr>
              <a:t>Esimene osa moodustab 75% taotluse rahuldamise otsuses määratud toetuse suurusest ning kantakse toetusraha esimene osa toetuse saaja arvelduskontole 30 tööpäeva jooksul arvates taotluse rahuldamise otsuse tegemisest</a:t>
            </a:r>
          </a:p>
          <a:p>
            <a:pPr marL="108000" indent="0">
              <a:buClr>
                <a:schemeClr val="tx1"/>
              </a:buClr>
              <a:buNone/>
            </a:pPr>
            <a:endParaRPr lang="et-EE" sz="2000" dirty="0">
              <a:latin typeface="+mj-lt"/>
            </a:endParaRPr>
          </a:p>
          <a:p>
            <a:pPr>
              <a:buClr>
                <a:schemeClr val="tx1"/>
              </a:buClr>
            </a:pPr>
            <a:r>
              <a:rPr lang="et-EE" sz="2000" dirty="0">
                <a:latin typeface="+mj-lt"/>
              </a:rPr>
              <a:t>Toetuse teine osa (25%) makstakse välja pärast toetuse abil tehtavate kõigi tegevuste nõuetekohast rakendamist ning nõuetekohaste dokumentide saamisest</a:t>
            </a:r>
          </a:p>
          <a:p>
            <a:pPr marL="108000" indent="0">
              <a:buNone/>
            </a:pPr>
            <a:endParaRPr lang="et-EE" dirty="0"/>
          </a:p>
        </p:txBody>
      </p:sp>
      <p:pic>
        <p:nvPicPr>
          <p:cNvPr id="6" name="Picture 5">
            <a:extLst>
              <a:ext uri="{FF2B5EF4-FFF2-40B4-BE49-F238E27FC236}">
                <a16:creationId xmlns:a16="http://schemas.microsoft.com/office/drawing/2014/main" id="{A725B60D-CD3E-355D-828D-DC52292FF22A}"/>
              </a:ext>
            </a:extLst>
          </p:cNvPr>
          <p:cNvPicPr>
            <a:picLocks noChangeAspect="1"/>
          </p:cNvPicPr>
          <p:nvPr/>
        </p:nvPicPr>
        <p:blipFill>
          <a:blip r:embed="rId3"/>
          <a:stretch>
            <a:fillRect/>
          </a:stretch>
        </p:blipFill>
        <p:spPr>
          <a:xfrm>
            <a:off x="6337101" y="273552"/>
            <a:ext cx="3273836" cy="2188654"/>
          </a:xfrm>
          <a:prstGeom prst="rect">
            <a:avLst/>
          </a:prstGeom>
        </p:spPr>
      </p:pic>
    </p:spTree>
    <p:extLst>
      <p:ext uri="{BB962C8B-B14F-4D97-AF65-F5344CB8AC3E}">
        <p14:creationId xmlns:p14="http://schemas.microsoft.com/office/powerpoint/2010/main" val="24846702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6A1428AA-097E-25B3-BAA3-7BA32CBDCA2C}"/>
              </a:ext>
            </a:extLst>
          </p:cNvPr>
          <p:cNvSpPr>
            <a:spLocks noGrp="1"/>
          </p:cNvSpPr>
          <p:nvPr>
            <p:ph type="title"/>
          </p:nvPr>
        </p:nvSpPr>
        <p:spPr/>
        <p:txBody>
          <a:bodyPr/>
          <a:lstStyle/>
          <a:p>
            <a:r>
              <a:rPr lang="et-EE" dirty="0">
                <a:solidFill>
                  <a:srgbClr val="0084D1"/>
                </a:solidFill>
              </a:rPr>
              <a:t>Toetuse maksmisest keeldumine</a:t>
            </a:r>
          </a:p>
        </p:txBody>
      </p:sp>
      <p:sp>
        <p:nvSpPr>
          <p:cNvPr id="3" name="Sisu kohatäide 2">
            <a:extLst>
              <a:ext uri="{FF2B5EF4-FFF2-40B4-BE49-F238E27FC236}">
                <a16:creationId xmlns:a16="http://schemas.microsoft.com/office/drawing/2014/main" id="{7AA5EC56-79E3-1887-5F21-747B29C0B0B7}"/>
              </a:ext>
            </a:extLst>
          </p:cNvPr>
          <p:cNvSpPr>
            <a:spLocks noGrp="1"/>
          </p:cNvSpPr>
          <p:nvPr>
            <p:ph idx="1"/>
          </p:nvPr>
        </p:nvSpPr>
        <p:spPr>
          <a:xfrm>
            <a:off x="737836" y="1295871"/>
            <a:ext cx="10139947" cy="4517104"/>
          </a:xfrm>
        </p:spPr>
        <p:txBody>
          <a:bodyPr/>
          <a:lstStyle/>
          <a:p>
            <a:pPr marL="108000" indent="0" algn="just">
              <a:buClr>
                <a:schemeClr val="tx1"/>
              </a:buClr>
              <a:buNone/>
            </a:pPr>
            <a:r>
              <a:rPr lang="et-EE" sz="1800" dirty="0">
                <a:latin typeface="+mj-lt"/>
              </a:rPr>
              <a:t>Kui enne toetuse maksmist tehakse kindlaks, et taotleja rikub toetatava tegevuse elluviimise nõudeid või ei täida muid toetuse saaja kohustusi, võib PRIA rikkumise raskust, ulatust, püsivust ja korduvust arvestades vähendada makstavat toetust või keelduda toetuse maksmisest Euroopa Liidu ühise põllumajanduspoliitika rakendamise seaduse § 13 lõike 3 alusel</a:t>
            </a:r>
          </a:p>
          <a:p>
            <a:pPr marL="108000" indent="0" algn="just">
              <a:buClr>
                <a:schemeClr val="tx1"/>
              </a:buClr>
              <a:buNone/>
            </a:pPr>
            <a:r>
              <a:rPr lang="et-EE" sz="1800" dirty="0">
                <a:latin typeface="+mj-lt"/>
              </a:rPr>
              <a:t>PRIA teeb toetuse maksmisest keeldumise otsuse Euroopa Liidu ühise põllumajanduspoliitika rakendamise seaduse § 13 lõike 4 alusel, kui enne toetuse maksmist tehakse kindlaks sama seaduse § 28 lõikes 3 sätestatud taotluse rahuldamata jätmise alused:</a:t>
            </a:r>
          </a:p>
          <a:p>
            <a:pPr algn="just"/>
            <a:r>
              <a:rPr lang="et-EE" sz="1800" b="1" dirty="0">
                <a:solidFill>
                  <a:srgbClr val="0084D1"/>
                </a:solidFill>
              </a:rPr>
              <a:t>taotleja, taotlus või toetatav tegevus ei vasta toetuse andmise ja kasutamise nõuetele, kui Euroopa Liidu õigusaktidest ei tulene teisiti</a:t>
            </a:r>
          </a:p>
          <a:p>
            <a:pPr algn="just"/>
            <a:r>
              <a:rPr lang="et-EE" sz="1800" b="1" dirty="0">
                <a:solidFill>
                  <a:srgbClr val="0084D1"/>
                </a:solidFill>
              </a:rPr>
              <a:t>taotleja ei esita ega tee teatavaks menetluses tähtsust omavaid asjaolusid ja tõendeid või takistab kohapealse kontrolli tegemist</a:t>
            </a:r>
          </a:p>
          <a:p>
            <a:pPr algn="just"/>
            <a:r>
              <a:rPr lang="et-EE" sz="1800" b="1" dirty="0">
                <a:solidFill>
                  <a:srgbClr val="0084D1"/>
                </a:solidFill>
              </a:rPr>
              <a:t> taotluses või taotluse menetluse käigus on teadlikult esitatud valeandmeid</a:t>
            </a:r>
          </a:p>
        </p:txBody>
      </p:sp>
    </p:spTree>
    <p:extLst>
      <p:ext uri="{BB962C8B-B14F-4D97-AF65-F5344CB8AC3E}">
        <p14:creationId xmlns:p14="http://schemas.microsoft.com/office/powerpoint/2010/main" val="24193154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CB32A23-593E-004A-1703-3171C1764F72}"/>
              </a:ext>
            </a:extLst>
          </p:cNvPr>
          <p:cNvSpPr>
            <a:spLocks noGrp="1"/>
          </p:cNvSpPr>
          <p:nvPr>
            <p:ph type="ctrTitle"/>
          </p:nvPr>
        </p:nvSpPr>
        <p:spPr>
          <a:xfrm>
            <a:off x="1368000" y="2751086"/>
            <a:ext cx="9218133" cy="3081289"/>
          </a:xfrm>
        </p:spPr>
        <p:txBody>
          <a:bodyPr/>
          <a:lstStyle/>
          <a:p>
            <a:pPr algn="ctr"/>
            <a:br>
              <a:rPr lang="et-EE" dirty="0"/>
            </a:br>
            <a:r>
              <a:rPr lang="et-EE" dirty="0"/>
              <a:t>Aitäh!</a:t>
            </a:r>
            <a:br>
              <a:rPr lang="et-EE" dirty="0"/>
            </a:br>
            <a:br>
              <a:rPr lang="et-EE" dirty="0"/>
            </a:br>
            <a:r>
              <a:rPr lang="et-EE" sz="2000" dirty="0"/>
              <a:t>Katlin.roose@agri.ee</a:t>
            </a:r>
            <a:br>
              <a:rPr lang="et-EE" sz="2000" dirty="0"/>
            </a:br>
            <a:br>
              <a:rPr lang="et-EE" dirty="0"/>
            </a:br>
            <a:endParaRPr lang="et-EE" dirty="0"/>
          </a:p>
        </p:txBody>
      </p:sp>
    </p:spTree>
    <p:extLst>
      <p:ext uri="{BB962C8B-B14F-4D97-AF65-F5344CB8AC3E}">
        <p14:creationId xmlns:p14="http://schemas.microsoft.com/office/powerpoint/2010/main" val="3773502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ED456-D950-0E8A-68E0-0A945EC233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829642-BE1A-F9A2-93EF-DB0DF22C4D82}"/>
              </a:ext>
            </a:extLst>
          </p:cNvPr>
          <p:cNvSpPr>
            <a:spLocks noGrp="1"/>
          </p:cNvSpPr>
          <p:nvPr>
            <p:ph type="title"/>
          </p:nvPr>
        </p:nvSpPr>
        <p:spPr>
          <a:xfrm>
            <a:off x="644293" y="511553"/>
            <a:ext cx="10186718" cy="784317"/>
          </a:xfrm>
        </p:spPr>
        <p:txBody>
          <a:bodyPr/>
          <a:lstStyle/>
          <a:p>
            <a:r>
              <a:rPr lang="et-EE" sz="2800" dirty="0">
                <a:solidFill>
                  <a:srgbClr val="0084D1"/>
                </a:solidFill>
              </a:rPr>
              <a:t>Põllumajandusliku tegevusega alustava noore ettevõtja soodustamise investeeringutoetus </a:t>
            </a:r>
          </a:p>
        </p:txBody>
      </p:sp>
      <p:sp>
        <p:nvSpPr>
          <p:cNvPr id="3" name="Content Placeholder 2">
            <a:extLst>
              <a:ext uri="{FF2B5EF4-FFF2-40B4-BE49-F238E27FC236}">
                <a16:creationId xmlns:a16="http://schemas.microsoft.com/office/drawing/2014/main" id="{5C8618C1-4BB4-7D2B-20FE-15AAFEAE83E9}"/>
              </a:ext>
            </a:extLst>
          </p:cNvPr>
          <p:cNvSpPr>
            <a:spLocks noGrp="1"/>
          </p:cNvSpPr>
          <p:nvPr>
            <p:ph idx="1"/>
          </p:nvPr>
        </p:nvSpPr>
        <p:spPr>
          <a:xfrm>
            <a:off x="792485" y="1583903"/>
            <a:ext cx="10139947" cy="4752528"/>
          </a:xfrm>
        </p:spPr>
        <p:txBody>
          <a:bodyPr/>
          <a:lstStyle/>
          <a:p>
            <a:pPr marL="0" marR="0" lvl="0" indent="0" algn="just" defTabSz="914400" rtl="0" eaLnBrk="1" fontAlgn="auto" latinLnBrk="0" hangingPunct="1">
              <a:lnSpc>
                <a:spcPct val="100000"/>
              </a:lnSpc>
              <a:spcBef>
                <a:spcPts val="1000"/>
              </a:spcBef>
              <a:spcAft>
                <a:spcPts val="1000"/>
              </a:spcAft>
              <a:buClrTx/>
              <a:buSzTx/>
              <a:buFont typeface="Arial" panose="020B0604020202020204" pitchFamily="34" charset="0"/>
              <a:buNone/>
              <a:tabLst/>
              <a:defRPr/>
            </a:pPr>
            <a:r>
              <a:rPr kumimoji="0" lang="et-EE" sz="2000" b="1" i="0" u="none" strike="noStrike" kern="1200" cap="none" spc="0" normalizeH="0" baseline="0" noProof="1">
                <a:ln>
                  <a:noFill/>
                </a:ln>
                <a:solidFill>
                  <a:schemeClr val="tx1"/>
                </a:solidFill>
                <a:effectLst/>
                <a:uLnTx/>
                <a:uFillTx/>
                <a:latin typeface="Roboto Condensed" panose="02000000000000000000" pitchFamily="2" charset="0"/>
                <a:ea typeface="Roboto Condensed" panose="02000000000000000000" pitchFamily="2" charset="0"/>
                <a:cs typeface="Roboto Condensed" panose="02000000000000000000" pitchFamily="2" charset="0"/>
              </a:rPr>
              <a:t>Eesmärk </a:t>
            </a:r>
            <a:r>
              <a:rPr kumimoji="0" lang="et-EE" sz="2000" i="0" u="none" strike="noStrike" kern="1200" cap="none" spc="0" normalizeH="0" baseline="0" noProof="1">
                <a:ln>
                  <a:noFill/>
                </a:ln>
                <a:solidFill>
                  <a:schemeClr val="tx1"/>
                </a:solidFill>
                <a:effectLst/>
                <a:uLnTx/>
                <a:uFillTx/>
                <a:latin typeface="Roboto Condensed" panose="02000000000000000000" pitchFamily="2" charset="0"/>
                <a:ea typeface="Roboto Condensed" panose="02000000000000000000" pitchFamily="2" charset="0"/>
                <a:cs typeface="Roboto Condensed" panose="02000000000000000000" pitchFamily="2" charset="0"/>
              </a:rPr>
              <a:t>soodustada noorte ettevõtjate põllumajanduslikku tegevust, toetades neid põllumajandusliku ettevõtlusega alustamisel ja aidata kaasa põlvkondade vahetusele põllumajanduses ning motiveerides rohkem noori ettevõtjaid maapiirkonda elama asuma</a:t>
            </a:r>
          </a:p>
          <a:p>
            <a:pPr marL="0" marR="0" lvl="0" indent="0" algn="just" defTabSz="914400" rtl="0" eaLnBrk="1" fontAlgn="auto" latinLnBrk="0" hangingPunct="1">
              <a:lnSpc>
                <a:spcPct val="100000"/>
              </a:lnSpc>
              <a:spcBef>
                <a:spcPts val="1000"/>
              </a:spcBef>
              <a:spcAft>
                <a:spcPts val="1000"/>
              </a:spcAft>
              <a:buClrTx/>
              <a:buSzTx/>
              <a:buFont typeface="Arial" panose="020B0604020202020204" pitchFamily="34" charset="0"/>
              <a:buNone/>
              <a:tabLst/>
              <a:defRPr/>
            </a:pPr>
            <a:r>
              <a:rPr kumimoji="0" lang="et-EE" sz="2000" b="1" i="0" u="none" strike="noStrike" kern="1200" cap="none" spc="0" normalizeH="0" baseline="0" noProof="1">
                <a:ln>
                  <a:noFill/>
                </a:ln>
                <a:solidFill>
                  <a:schemeClr val="tx1"/>
                </a:solidFill>
                <a:effectLst/>
                <a:uLnTx/>
                <a:uFillTx/>
                <a:latin typeface="Roboto Condensed" panose="02000000000000000000" pitchFamily="2" charset="0"/>
                <a:ea typeface="Roboto Condensed" panose="02000000000000000000" pitchFamily="2" charset="0"/>
                <a:cs typeface="Roboto Condensed" panose="02000000000000000000" pitchFamily="2" charset="0"/>
              </a:rPr>
              <a:t>Toetust antakse ettevõtjale, kes juhib põllumajanduslikku majapidamist ja kes:</a:t>
            </a:r>
          </a:p>
          <a:p>
            <a:pPr marL="342900" indent="-342900" algn="just" defTabSz="914400" fontAlgn="auto">
              <a:lnSpc>
                <a:spcPct val="100000"/>
              </a:lnSpc>
              <a:spcBef>
                <a:spcPts val="0"/>
              </a:spcBef>
              <a:spcAft>
                <a:spcPts val="1000"/>
              </a:spcAft>
              <a:buClrTx/>
              <a:buSzTx/>
              <a:defRPr/>
            </a:pPr>
            <a:r>
              <a:rPr lang="et-EE" sz="2000" noProof="1">
                <a:solidFill>
                  <a:schemeClr val="tx1"/>
                </a:solidFill>
                <a:latin typeface="+mj-lt"/>
                <a:ea typeface="Roboto Condensed" panose="02000000000000000000" pitchFamily="2" charset="0"/>
                <a:cs typeface="Roboto Condensed" panose="02000000000000000000" pitchFamily="2" charset="0"/>
              </a:rPr>
              <a:t>o</a:t>
            </a:r>
            <a:r>
              <a:rPr kumimoji="0" lang="et-EE" sz="2000" i="0" u="none" strike="noStrike" kern="1200" cap="none" spc="0" normalizeH="0" baseline="0" noProof="1">
                <a:ln>
                  <a:noFill/>
                </a:ln>
                <a:solidFill>
                  <a:schemeClr val="tx1"/>
                </a:solidFill>
                <a:effectLst/>
                <a:uLnTx/>
                <a:uFillTx/>
                <a:latin typeface="+mj-lt"/>
                <a:ea typeface="Roboto Condensed" panose="02000000000000000000" pitchFamily="2" charset="0"/>
                <a:cs typeface="Roboto Condensed" panose="02000000000000000000" pitchFamily="2" charset="0"/>
              </a:rPr>
              <a:t>n </a:t>
            </a:r>
            <a:r>
              <a:rPr kumimoji="0" lang="fi-FI" sz="2000" i="0" u="none" strike="noStrike" kern="1200" cap="none" spc="0" normalizeH="0" baseline="0" noProof="1">
                <a:ln>
                  <a:noFill/>
                </a:ln>
                <a:solidFill>
                  <a:schemeClr val="tx1"/>
                </a:solidFill>
                <a:effectLst/>
                <a:uLnTx/>
                <a:uFillTx/>
                <a:latin typeface="+mj-lt"/>
                <a:ea typeface="Roboto Condensed" panose="02000000000000000000" pitchFamily="2" charset="0"/>
                <a:cs typeface="Roboto Condensed" panose="02000000000000000000" pitchFamily="2" charset="0"/>
              </a:rPr>
              <a:t>taotluse esitamise ajal </a:t>
            </a:r>
            <a:r>
              <a:rPr kumimoji="0" lang="fi-FI" sz="2000" b="1" i="0" u="none" strike="noStrike" kern="1200" cap="none" spc="0" normalizeH="0" baseline="0" noProof="1">
                <a:ln>
                  <a:noFill/>
                </a:ln>
                <a:solidFill>
                  <a:schemeClr val="tx1"/>
                </a:solidFill>
                <a:effectLst/>
                <a:uLnTx/>
                <a:uFillTx/>
                <a:latin typeface="+mj-lt"/>
                <a:ea typeface="Roboto Condensed" panose="02000000000000000000" pitchFamily="2" charset="0"/>
                <a:cs typeface="Roboto Condensed" panose="02000000000000000000" pitchFamily="2" charset="0"/>
              </a:rPr>
              <a:t>kuni 40-aastane </a:t>
            </a:r>
            <a:r>
              <a:rPr kumimoji="0" lang="fi-FI" sz="2000" i="0" u="none" strike="noStrike" kern="1200" cap="none" spc="0" normalizeH="0" baseline="0" noProof="1">
                <a:ln>
                  <a:noFill/>
                </a:ln>
                <a:solidFill>
                  <a:schemeClr val="tx1"/>
                </a:solidFill>
                <a:effectLst/>
                <a:uLnTx/>
                <a:uFillTx/>
                <a:latin typeface="+mj-lt"/>
                <a:ea typeface="Roboto Condensed" panose="02000000000000000000" pitchFamily="2" charset="0"/>
                <a:cs typeface="Roboto Condensed" panose="02000000000000000000" pitchFamily="2" charset="0"/>
              </a:rPr>
              <a:t>füüsilisest isikust ettevõtja või äriühing</a:t>
            </a:r>
            <a:endParaRPr kumimoji="0" lang="et-EE" sz="2000" i="0" u="none" strike="noStrike" kern="1200" cap="none" spc="0" normalizeH="0" baseline="0" noProof="1">
              <a:ln>
                <a:noFill/>
              </a:ln>
              <a:solidFill>
                <a:schemeClr val="tx1"/>
              </a:solidFill>
              <a:effectLst/>
              <a:uLnTx/>
              <a:uFillTx/>
              <a:latin typeface="+mj-lt"/>
              <a:ea typeface="Roboto Condensed" panose="02000000000000000000" pitchFamily="2" charset="0"/>
              <a:cs typeface="Roboto Condensed" panose="02000000000000000000" pitchFamily="2" charset="0"/>
            </a:endParaRPr>
          </a:p>
          <a:p>
            <a:pPr marL="342900" indent="-342900" algn="just" defTabSz="914400" fontAlgn="auto">
              <a:lnSpc>
                <a:spcPct val="100000"/>
              </a:lnSpc>
              <a:spcBef>
                <a:spcPts val="0"/>
              </a:spcBef>
              <a:spcAft>
                <a:spcPts val="1000"/>
              </a:spcAft>
              <a:buClrTx/>
              <a:buSzTx/>
              <a:defRPr/>
            </a:pPr>
            <a:r>
              <a:rPr lang="et-EE" sz="2000" noProof="1">
                <a:solidFill>
                  <a:schemeClr val="tx1"/>
                </a:solidFill>
                <a:latin typeface="+mj-lt"/>
                <a:ea typeface="Roboto Condensed" panose="02000000000000000000" pitchFamily="2" charset="0"/>
                <a:cs typeface="Roboto Condensed" panose="02000000000000000000" pitchFamily="2" charset="0"/>
              </a:rPr>
              <a:t>omab </a:t>
            </a:r>
            <a:r>
              <a:rPr lang="et-EE" sz="2000" dirty="0">
                <a:latin typeface="+mj-lt"/>
              </a:rPr>
              <a:t>vähemalt </a:t>
            </a:r>
            <a:r>
              <a:rPr lang="et-EE" sz="2000" b="1" dirty="0">
                <a:latin typeface="+mj-lt"/>
              </a:rPr>
              <a:t>üheaastast töökogemust </a:t>
            </a:r>
            <a:r>
              <a:rPr lang="et-EE" sz="2000" dirty="0">
                <a:latin typeface="+mj-lt"/>
              </a:rPr>
              <a:t>põllumajanduse valdkonnas</a:t>
            </a:r>
          </a:p>
          <a:p>
            <a:pPr marL="342900" indent="-342900" algn="just" defTabSz="914400" fontAlgn="auto">
              <a:lnSpc>
                <a:spcPct val="100000"/>
              </a:lnSpc>
              <a:spcBef>
                <a:spcPts val="0"/>
              </a:spcBef>
              <a:spcAft>
                <a:spcPts val="1000"/>
              </a:spcAft>
              <a:buClrTx/>
              <a:buSzTx/>
              <a:defRPr/>
            </a:pPr>
            <a:r>
              <a:rPr lang="et-EE" sz="2000" dirty="0">
                <a:latin typeface="+mj-lt"/>
              </a:rPr>
              <a:t>omab põllumajandusalast haridust</a:t>
            </a:r>
          </a:p>
          <a:p>
            <a:pPr marL="342900" indent="-342900" algn="just" defTabSz="914400" fontAlgn="auto">
              <a:lnSpc>
                <a:spcPct val="100000"/>
              </a:lnSpc>
              <a:spcBef>
                <a:spcPts val="0"/>
              </a:spcBef>
              <a:spcAft>
                <a:spcPts val="1000"/>
              </a:spcAft>
              <a:buClrTx/>
              <a:buSzTx/>
              <a:defRPr/>
            </a:pPr>
            <a:r>
              <a:rPr lang="et-EE" sz="2000" noProof="1">
                <a:solidFill>
                  <a:schemeClr val="tx1"/>
                </a:solidFill>
                <a:latin typeface="+mj-lt"/>
                <a:ea typeface="Roboto Condensed" panose="02000000000000000000" pitchFamily="2" charset="0"/>
                <a:cs typeface="Roboto Condensed" panose="02000000000000000000" pitchFamily="2" charset="0"/>
              </a:rPr>
              <a:t>e</a:t>
            </a:r>
            <a:r>
              <a:rPr kumimoji="0" lang="et-EE" sz="2000" i="0" u="none" strike="noStrike" kern="1200" cap="none" spc="0" normalizeH="0" baseline="0" noProof="1">
                <a:ln>
                  <a:noFill/>
                </a:ln>
                <a:solidFill>
                  <a:schemeClr val="tx1"/>
                </a:solidFill>
                <a:effectLst/>
                <a:uLnTx/>
                <a:uFillTx/>
                <a:latin typeface="+mj-lt"/>
                <a:ea typeface="Roboto Condensed" panose="02000000000000000000" pitchFamily="2" charset="0"/>
                <a:cs typeface="Roboto Condensed" panose="02000000000000000000" pitchFamily="2" charset="0"/>
              </a:rPr>
              <a:t>i ole tegelenud põllumajandusliku majandustegevusega </a:t>
            </a:r>
            <a:r>
              <a:rPr kumimoji="0" lang="et-EE" sz="2000" b="1" i="0" u="none" strike="noStrike" kern="1200" cap="none" spc="0" normalizeH="0" baseline="0" noProof="1">
                <a:ln>
                  <a:noFill/>
                </a:ln>
                <a:solidFill>
                  <a:schemeClr val="tx1"/>
                </a:solidFill>
                <a:effectLst/>
                <a:uLnTx/>
                <a:uFillTx/>
                <a:latin typeface="+mj-lt"/>
                <a:ea typeface="Roboto Condensed" panose="02000000000000000000" pitchFamily="2" charset="0"/>
                <a:cs typeface="Roboto Condensed" panose="02000000000000000000" pitchFamily="2" charset="0"/>
              </a:rPr>
              <a:t>kauem kui 24 kuud</a:t>
            </a:r>
          </a:p>
          <a:p>
            <a:pPr marL="0" marR="0" lvl="0" indent="0" algn="just" defTabSz="914400" rtl="0" eaLnBrk="1" fontAlgn="auto" latinLnBrk="0" hangingPunct="1">
              <a:lnSpc>
                <a:spcPct val="110000"/>
              </a:lnSpc>
              <a:spcBef>
                <a:spcPts val="0"/>
              </a:spcBef>
              <a:spcAft>
                <a:spcPts val="0"/>
              </a:spcAft>
              <a:buClrTx/>
              <a:buSzTx/>
              <a:buFont typeface="Arial" panose="020B0604020202020204" pitchFamily="34" charset="0"/>
              <a:buNone/>
              <a:tabLst/>
              <a:defRPr/>
            </a:pPr>
            <a:r>
              <a:rPr kumimoji="0" lang="et-EE" sz="2000" b="1" i="0" u="none" strike="noStrike" kern="1200" cap="none" spc="0" normalizeH="0" baseline="0" noProof="0" dirty="0">
                <a:ln>
                  <a:noFill/>
                </a:ln>
                <a:solidFill>
                  <a:schemeClr val="tx1"/>
                </a:solidFill>
                <a:effectLst/>
                <a:uLnTx/>
                <a:uFillTx/>
                <a:latin typeface="+mj-lt"/>
                <a:ea typeface="Roboto Condensed" panose="02000000000000000000" pitchFamily="2" charset="0"/>
                <a:cs typeface="Roboto Condensed" panose="02000000000000000000" pitchFamily="2" charset="0"/>
              </a:rPr>
              <a:t>Toetuse </a:t>
            </a:r>
            <a:r>
              <a:rPr lang="et-EE" sz="2000" b="1" dirty="0">
                <a:solidFill>
                  <a:schemeClr val="tx1"/>
                </a:solidFill>
                <a:latin typeface="+mj-lt"/>
                <a:ea typeface="Roboto Condensed" panose="02000000000000000000" pitchFamily="2" charset="0"/>
                <a:cs typeface="Roboto Condensed" panose="02000000000000000000" pitchFamily="2" charset="0"/>
              </a:rPr>
              <a:t> </a:t>
            </a:r>
            <a:r>
              <a:rPr kumimoji="0" lang="et-EE" sz="2000" b="1" i="0" u="none" strike="noStrike" kern="1200" cap="none" spc="0" normalizeH="0" baseline="0" noProof="0" dirty="0">
                <a:ln>
                  <a:noFill/>
                </a:ln>
                <a:solidFill>
                  <a:schemeClr val="tx1"/>
                </a:solidFill>
                <a:effectLst/>
                <a:uLnTx/>
                <a:uFillTx/>
                <a:latin typeface="+mj-lt"/>
                <a:ea typeface="Roboto Condensed" panose="02000000000000000000" pitchFamily="2" charset="0"/>
                <a:cs typeface="Roboto Condensed" panose="02000000000000000000" pitchFamily="2" charset="0"/>
              </a:rPr>
              <a:t>suurus: </a:t>
            </a:r>
          </a:p>
          <a:p>
            <a:pPr marL="228600" indent="-228600" algn="just" defTabSz="914400" fontAlgn="auto">
              <a:spcBef>
                <a:spcPts val="0"/>
              </a:spcBef>
              <a:spcAft>
                <a:spcPts val="0"/>
              </a:spcAft>
              <a:buClrTx/>
              <a:buSzTx/>
              <a:defRPr/>
            </a:pPr>
            <a:r>
              <a:rPr kumimoji="0" lang="et-EE" sz="2000" b="0" i="0" u="none" strike="noStrike" kern="1200" cap="none" spc="0" normalizeH="0" baseline="0" noProof="0" dirty="0">
                <a:ln>
                  <a:noFill/>
                </a:ln>
                <a:solidFill>
                  <a:schemeClr val="tx1"/>
                </a:solidFill>
                <a:effectLst/>
                <a:uLnTx/>
                <a:uFillTx/>
                <a:latin typeface="+mj-lt"/>
                <a:ea typeface="Roboto Condensed" panose="02000000000000000000" pitchFamily="2" charset="0"/>
                <a:cs typeface="Roboto Condensed" panose="02000000000000000000" pitchFamily="2" charset="0"/>
              </a:rPr>
              <a:t>toetuse suurus ühe taotleja kohta 100 000 eurot strateegiakava programmiperioodil kokku</a:t>
            </a:r>
          </a:p>
          <a:p>
            <a:pPr marL="228600" indent="-228600" algn="just" defTabSz="914400" fontAlgn="auto">
              <a:spcBef>
                <a:spcPts val="0"/>
              </a:spcBef>
              <a:spcAft>
                <a:spcPts val="0"/>
              </a:spcAft>
              <a:buClrTx/>
              <a:buSzTx/>
              <a:defRPr/>
            </a:pPr>
            <a:r>
              <a:rPr lang="et-EE" sz="2000" dirty="0">
                <a:solidFill>
                  <a:schemeClr val="tx1"/>
                </a:solidFill>
                <a:latin typeface="+mj-lt"/>
                <a:ea typeface="Roboto Condensed" panose="02000000000000000000" pitchFamily="2" charset="0"/>
                <a:cs typeface="Roboto Condensed" panose="02000000000000000000" pitchFamily="2" charset="0"/>
              </a:rPr>
              <a:t>t</a:t>
            </a:r>
            <a:r>
              <a:rPr kumimoji="0" lang="et-EE" sz="2000" b="0" i="0" u="none" strike="noStrike" kern="1200" cap="none" spc="0" normalizeH="0" baseline="0" noProof="0" dirty="0" err="1">
                <a:ln>
                  <a:noFill/>
                </a:ln>
                <a:solidFill>
                  <a:schemeClr val="tx1"/>
                </a:solidFill>
                <a:effectLst/>
                <a:uLnTx/>
                <a:uFillTx/>
                <a:latin typeface="+mj-lt"/>
                <a:ea typeface="Roboto Condensed" panose="02000000000000000000" pitchFamily="2" charset="0"/>
                <a:cs typeface="Roboto Condensed" panose="02000000000000000000" pitchFamily="2" charset="0"/>
              </a:rPr>
              <a:t>oetuse</a:t>
            </a:r>
            <a:r>
              <a:rPr kumimoji="0" lang="et-EE" sz="2000" b="0" i="0" u="none" strike="noStrike" kern="1200" cap="none" spc="0" normalizeH="0" baseline="0" noProof="0" dirty="0">
                <a:ln>
                  <a:noFill/>
                </a:ln>
                <a:solidFill>
                  <a:schemeClr val="tx1"/>
                </a:solidFill>
                <a:effectLst/>
                <a:uLnTx/>
                <a:uFillTx/>
                <a:latin typeface="+mj-lt"/>
                <a:ea typeface="Roboto Condensed" panose="02000000000000000000" pitchFamily="2" charset="0"/>
                <a:cs typeface="Roboto Condensed" panose="02000000000000000000" pitchFamily="2" charset="0"/>
              </a:rPr>
              <a:t> eelarve </a:t>
            </a:r>
            <a:r>
              <a:rPr kumimoji="0" lang="et-EE" sz="2000" b="1" i="0" u="none" strike="noStrike" kern="1200" cap="none" spc="0" normalizeH="0" baseline="0" noProof="0" dirty="0">
                <a:ln>
                  <a:noFill/>
                </a:ln>
                <a:solidFill>
                  <a:schemeClr val="tx1"/>
                </a:solidFill>
                <a:effectLst/>
                <a:uLnTx/>
                <a:uFillTx/>
                <a:latin typeface="+mj-lt"/>
                <a:ea typeface="Roboto Condensed" panose="02000000000000000000" pitchFamily="2" charset="0"/>
                <a:cs typeface="Roboto Condensed" panose="02000000000000000000" pitchFamily="2" charset="0"/>
              </a:rPr>
              <a:t>25 mln eurot </a:t>
            </a:r>
            <a:r>
              <a:rPr kumimoji="0" lang="et-EE" sz="2000" b="0" i="0" u="none" strike="noStrike" kern="1200" cap="none" spc="0" normalizeH="0" baseline="0" noProof="0" dirty="0">
                <a:ln>
                  <a:noFill/>
                </a:ln>
                <a:solidFill>
                  <a:schemeClr val="tx1"/>
                </a:solidFill>
                <a:effectLst/>
                <a:uLnTx/>
                <a:uFillTx/>
                <a:latin typeface="+mj-lt"/>
                <a:ea typeface="Roboto Condensed" panose="02000000000000000000" pitchFamily="2" charset="0"/>
                <a:cs typeface="Roboto Condensed" panose="02000000000000000000" pitchFamily="2" charset="0"/>
              </a:rPr>
              <a:t>programmperioodi jooksul, käeoleva taotlusvooru eelarve </a:t>
            </a:r>
            <a:r>
              <a:rPr lang="et-EE" sz="2000" b="1" dirty="0">
                <a:solidFill>
                  <a:schemeClr val="tx1"/>
                </a:solidFill>
                <a:latin typeface="+mj-lt"/>
                <a:ea typeface="Roboto Condensed" panose="02000000000000000000" pitchFamily="2" charset="0"/>
                <a:cs typeface="Roboto Condensed" panose="02000000000000000000" pitchFamily="2" charset="0"/>
              </a:rPr>
              <a:t>7</a:t>
            </a:r>
            <a:r>
              <a:rPr kumimoji="0" lang="et-EE" sz="2000" b="1" i="0" u="none" strike="noStrike" kern="1200" cap="none" spc="0" normalizeH="0" baseline="0" noProof="0" dirty="0">
                <a:ln>
                  <a:noFill/>
                </a:ln>
                <a:solidFill>
                  <a:schemeClr val="tx1"/>
                </a:solidFill>
                <a:effectLst/>
                <a:uLnTx/>
                <a:uFillTx/>
                <a:latin typeface="+mj-lt"/>
                <a:ea typeface="Roboto Condensed" panose="02000000000000000000" pitchFamily="2" charset="0"/>
                <a:cs typeface="Roboto Condensed" panose="02000000000000000000" pitchFamily="2" charset="0"/>
              </a:rPr>
              <a:t> mln eurot</a:t>
            </a:r>
          </a:p>
          <a:p>
            <a:pPr marL="228600" indent="-228600" algn="just" defTabSz="914400" fontAlgn="auto">
              <a:spcBef>
                <a:spcPts val="0"/>
              </a:spcBef>
              <a:spcAft>
                <a:spcPts val="0"/>
              </a:spcAft>
              <a:buClrTx/>
              <a:buSzTx/>
              <a:defRPr/>
            </a:pPr>
            <a:endParaRPr lang="et-EE" sz="2000" dirty="0">
              <a:solidFill>
                <a:schemeClr val="tx1"/>
              </a:solidFill>
              <a:latin typeface="Roboto Condensed" panose="02000000000000000000" pitchFamily="2" charset="0"/>
              <a:ea typeface="Roboto Condensed" panose="02000000000000000000" pitchFamily="2" charset="0"/>
              <a:cs typeface="Roboto Condensed" panose="02000000000000000000" pitchFamily="2" charset="0"/>
            </a:endParaRPr>
          </a:p>
          <a:p>
            <a:pPr marL="0" indent="0" algn="just" defTabSz="914400" fontAlgn="auto">
              <a:spcBef>
                <a:spcPts val="0"/>
              </a:spcBef>
              <a:spcAft>
                <a:spcPts val="0"/>
              </a:spcAft>
              <a:buClrTx/>
              <a:buSzTx/>
              <a:buNone/>
              <a:defRPr/>
            </a:pPr>
            <a:endParaRPr kumimoji="0" lang="et-EE" sz="2000" b="0" i="0" u="none" strike="noStrike" kern="1200" cap="none" spc="0" normalizeH="0" baseline="0" noProof="0" dirty="0">
              <a:ln>
                <a:noFill/>
              </a:ln>
              <a:solidFill>
                <a:schemeClr val="tx1"/>
              </a:solidFill>
              <a:effectLst/>
              <a:uLnTx/>
              <a:uFillTx/>
              <a:latin typeface="Roboto Condensed" panose="02000000000000000000" pitchFamily="2" charset="0"/>
              <a:ea typeface="Roboto Condensed" panose="02000000000000000000" pitchFamily="2" charset="0"/>
              <a:cs typeface="Roboto Condensed" panose="02000000000000000000" pitchFamily="2" charset="0"/>
            </a:endParaRPr>
          </a:p>
          <a:p>
            <a:pPr marL="228600" marR="0" lvl="0" indent="-228600" algn="just"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endParaRPr kumimoji="0" lang="et-EE" sz="1800" b="0" i="0" u="none" strike="noStrike" kern="1200" cap="none" spc="0" normalizeH="0" baseline="0" noProof="0" dirty="0">
              <a:ln>
                <a:noFill/>
              </a:ln>
              <a:solidFill>
                <a:schemeClr val="tx1"/>
              </a:solidFill>
              <a:effectLst/>
              <a:highlight>
                <a:srgbClr val="FFFF00"/>
              </a:highlight>
              <a:uLnTx/>
              <a:uFillTx/>
              <a:latin typeface="Roboto Condensed" panose="02000000000000000000" pitchFamily="2" charset="0"/>
              <a:ea typeface="Roboto Condensed" panose="02000000000000000000" pitchFamily="2" charset="0"/>
              <a:cs typeface="Roboto Condensed" panose="02000000000000000000" pitchFamily="2" charset="0"/>
            </a:endParaRPr>
          </a:p>
          <a:p>
            <a:endParaRPr lang="et-EE" dirty="0"/>
          </a:p>
        </p:txBody>
      </p:sp>
    </p:spTree>
    <p:extLst>
      <p:ext uri="{BB962C8B-B14F-4D97-AF65-F5344CB8AC3E}">
        <p14:creationId xmlns:p14="http://schemas.microsoft.com/office/powerpoint/2010/main" val="50975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9D6DC-810E-6B63-A623-12765C8A9A63}"/>
            </a:ext>
          </a:extLst>
        </p:cNvPr>
        <p:cNvGrpSpPr/>
        <p:nvPr/>
      </p:nvGrpSpPr>
      <p:grpSpPr>
        <a:xfrm>
          <a:off x="0" y="0"/>
          <a:ext cx="0" cy="0"/>
          <a:chOff x="0" y="0"/>
          <a:chExt cx="0" cy="0"/>
        </a:xfrm>
      </p:grpSpPr>
      <p:sp>
        <p:nvSpPr>
          <p:cNvPr id="2" name="Pealkiri 1">
            <a:extLst>
              <a:ext uri="{FF2B5EF4-FFF2-40B4-BE49-F238E27FC236}">
                <a16:creationId xmlns:a16="http://schemas.microsoft.com/office/drawing/2014/main" id="{D81988C3-4135-7B84-C50D-1DB044B52295}"/>
              </a:ext>
            </a:extLst>
          </p:cNvPr>
          <p:cNvSpPr>
            <a:spLocks noGrp="1"/>
          </p:cNvSpPr>
          <p:nvPr>
            <p:ph type="title"/>
          </p:nvPr>
        </p:nvSpPr>
        <p:spPr/>
        <p:txBody>
          <a:bodyPr/>
          <a:lstStyle/>
          <a:p>
            <a:r>
              <a:rPr lang="et-EE" dirty="0">
                <a:solidFill>
                  <a:srgbClr val="0084D1"/>
                </a:solidFill>
              </a:rPr>
              <a:t>Toetatavad tegevused</a:t>
            </a:r>
          </a:p>
        </p:txBody>
      </p:sp>
      <p:sp>
        <p:nvSpPr>
          <p:cNvPr id="3" name="Sisu kohatäide 2">
            <a:extLst>
              <a:ext uri="{FF2B5EF4-FFF2-40B4-BE49-F238E27FC236}">
                <a16:creationId xmlns:a16="http://schemas.microsoft.com/office/drawing/2014/main" id="{4076AA10-B8A2-0364-9C30-26298612E004}"/>
              </a:ext>
            </a:extLst>
          </p:cNvPr>
          <p:cNvSpPr>
            <a:spLocks noGrp="1"/>
          </p:cNvSpPr>
          <p:nvPr>
            <p:ph idx="1"/>
          </p:nvPr>
        </p:nvSpPr>
        <p:spPr>
          <a:xfrm>
            <a:off x="644295" y="1151855"/>
            <a:ext cx="10139947" cy="4798958"/>
          </a:xfrm>
        </p:spPr>
        <p:txBody>
          <a:bodyPr/>
          <a:lstStyle/>
          <a:p>
            <a:pPr marL="108000" indent="0">
              <a:buNone/>
            </a:pPr>
            <a:r>
              <a:rPr lang="et-EE" sz="2000" dirty="0">
                <a:latin typeface="+mj-lt"/>
              </a:rPr>
              <a:t>Toetust antakse äriplaanis kavandatud järgmiste tegevuste elluviimiseks:</a:t>
            </a:r>
          </a:p>
          <a:p>
            <a:r>
              <a:rPr lang="et-EE" sz="2000" dirty="0">
                <a:latin typeface="+mj-lt"/>
              </a:rPr>
              <a:t>põllumajanduslike toodete tootmise </a:t>
            </a:r>
            <a:r>
              <a:rPr lang="et-EE" sz="2000" b="1" dirty="0">
                <a:latin typeface="+mj-lt"/>
              </a:rPr>
              <a:t>alustamine</a:t>
            </a:r>
          </a:p>
          <a:p>
            <a:r>
              <a:rPr lang="et-EE" sz="2000" dirty="0">
                <a:latin typeface="+mj-lt"/>
              </a:rPr>
              <a:t>põllumajanduslike toodete tootmise</a:t>
            </a:r>
            <a:r>
              <a:rPr lang="et-EE" sz="2000" b="1" dirty="0">
                <a:latin typeface="+mj-lt"/>
              </a:rPr>
              <a:t> arendamine</a:t>
            </a:r>
          </a:p>
          <a:p>
            <a:r>
              <a:rPr lang="et-EE" sz="2000" dirty="0">
                <a:latin typeface="+mj-lt"/>
              </a:rPr>
              <a:t>põllumajandusalal tegutseva äriühingu kogu osaluse või kogu tegutseva </a:t>
            </a:r>
            <a:r>
              <a:rPr lang="et-EE" sz="2000" b="1" dirty="0">
                <a:latin typeface="+mj-lt"/>
              </a:rPr>
              <a:t>põllumajandusettevõtte omandamine</a:t>
            </a:r>
          </a:p>
          <a:p>
            <a:pPr marL="108000" indent="0">
              <a:buNone/>
            </a:pPr>
            <a:r>
              <a:rPr lang="et-EE" sz="2000" dirty="0">
                <a:latin typeface="+mj-lt"/>
              </a:rPr>
              <a:t>Vähemalt </a:t>
            </a:r>
            <a:r>
              <a:rPr lang="et-EE" sz="2000" b="1" dirty="0">
                <a:solidFill>
                  <a:srgbClr val="0084D1"/>
                </a:solidFill>
                <a:latin typeface="+mj-lt"/>
              </a:rPr>
              <a:t>50% äriplaanis </a:t>
            </a:r>
            <a:r>
              <a:rPr lang="et-EE" sz="2000" dirty="0">
                <a:latin typeface="+mj-lt"/>
              </a:rPr>
              <a:t>kavandatud tegevuste </a:t>
            </a:r>
            <a:r>
              <a:rPr lang="et-EE" sz="2000" b="1" dirty="0">
                <a:solidFill>
                  <a:srgbClr val="0084D1"/>
                </a:solidFill>
                <a:latin typeface="+mj-lt"/>
              </a:rPr>
              <a:t>maksumusest </a:t>
            </a:r>
            <a:r>
              <a:rPr lang="et-EE" sz="2000" dirty="0">
                <a:latin typeface="+mj-lt"/>
              </a:rPr>
              <a:t>peab kasutama:</a:t>
            </a:r>
          </a:p>
          <a:p>
            <a:pPr marL="108000" indent="0">
              <a:buNone/>
            </a:pPr>
            <a:r>
              <a:rPr lang="et-EE" sz="2000" dirty="0">
                <a:latin typeface="+mj-lt"/>
              </a:rPr>
              <a:t>Investeeringuks , sealhulgas bioloogilise vara ostmiseks </a:t>
            </a:r>
          </a:p>
          <a:p>
            <a:r>
              <a:rPr lang="et-EE" sz="2000" dirty="0">
                <a:latin typeface="+mj-lt"/>
              </a:rPr>
              <a:t>põllumajandusalal tegutseva äriühingu või põllumajandusettevõtte omandamiseks</a:t>
            </a:r>
            <a:endParaRPr lang="et-EE" sz="2000" b="1" dirty="0">
              <a:latin typeface="+mj-lt"/>
            </a:endParaRPr>
          </a:p>
          <a:p>
            <a:pPr marL="108000" indent="0" algn="just">
              <a:buNone/>
            </a:pPr>
            <a:r>
              <a:rPr lang="et-EE" sz="1600" dirty="0">
                <a:latin typeface="+mj-lt"/>
              </a:rPr>
              <a:t>Toetust antakse kasutatud masina või seadme ostmiseks, kui see masin või seade on taotluse esitamise hetkel toodetud vähem kui viis aastat tagasi, selle ostmiseks ei ole kasutatud toetust riigieelarvelistest või Euroopa Liidu või </a:t>
            </a:r>
            <a:r>
              <a:rPr lang="et-EE" sz="1600" dirty="0" err="1">
                <a:latin typeface="+mj-lt"/>
              </a:rPr>
              <a:t>välisvahenditest</a:t>
            </a:r>
            <a:r>
              <a:rPr lang="et-EE" sz="1600" dirty="0">
                <a:latin typeface="+mj-lt"/>
              </a:rPr>
              <a:t> ega muud </a:t>
            </a:r>
            <a:r>
              <a:rPr lang="et-EE" sz="1600" dirty="0" err="1">
                <a:latin typeface="+mj-lt"/>
              </a:rPr>
              <a:t>tagastamatut</a:t>
            </a:r>
            <a:r>
              <a:rPr lang="et-EE" sz="1600" dirty="0">
                <a:latin typeface="+mj-lt"/>
              </a:rPr>
              <a:t> riigiabi ning selle hind ei ületa selle turuväärtust ja on uue samaväärse masina või seadme hinnast madalam</a:t>
            </a:r>
          </a:p>
        </p:txBody>
      </p:sp>
    </p:spTree>
    <p:extLst>
      <p:ext uri="{BB962C8B-B14F-4D97-AF65-F5344CB8AC3E}">
        <p14:creationId xmlns:p14="http://schemas.microsoft.com/office/powerpoint/2010/main" val="3119881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alkiri 3">
            <a:extLst>
              <a:ext uri="{FF2B5EF4-FFF2-40B4-BE49-F238E27FC236}">
                <a16:creationId xmlns:a16="http://schemas.microsoft.com/office/drawing/2014/main" id="{DFD7FC20-4FBF-22B9-AAD4-87DF6337EACF}"/>
              </a:ext>
            </a:extLst>
          </p:cNvPr>
          <p:cNvSpPr>
            <a:spLocks noGrp="1"/>
          </p:cNvSpPr>
          <p:nvPr>
            <p:ph type="title"/>
          </p:nvPr>
        </p:nvSpPr>
        <p:spPr>
          <a:xfrm>
            <a:off x="570381" y="237621"/>
            <a:ext cx="10139947" cy="1023105"/>
          </a:xfrm>
        </p:spPr>
        <p:txBody>
          <a:bodyPr/>
          <a:lstStyle/>
          <a:p>
            <a:r>
              <a:rPr lang="et-EE" sz="2800" dirty="0">
                <a:solidFill>
                  <a:srgbClr val="0084D1"/>
                </a:solidFill>
              </a:rPr>
              <a:t>Toetatavad tegevused - põllumajandusettevõtte omandamine</a:t>
            </a:r>
          </a:p>
        </p:txBody>
      </p:sp>
      <p:sp>
        <p:nvSpPr>
          <p:cNvPr id="8" name="Sisu kohatäide 7">
            <a:extLst>
              <a:ext uri="{FF2B5EF4-FFF2-40B4-BE49-F238E27FC236}">
                <a16:creationId xmlns:a16="http://schemas.microsoft.com/office/drawing/2014/main" id="{88BBA29E-0CD3-A957-4A8D-2291BB58634D}"/>
              </a:ext>
            </a:extLst>
          </p:cNvPr>
          <p:cNvSpPr>
            <a:spLocks noGrp="1"/>
          </p:cNvSpPr>
          <p:nvPr>
            <p:ph sz="half" idx="1"/>
          </p:nvPr>
        </p:nvSpPr>
        <p:spPr>
          <a:xfrm>
            <a:off x="570382" y="935830"/>
            <a:ext cx="10381312" cy="5472609"/>
          </a:xfrm>
        </p:spPr>
        <p:txBody>
          <a:bodyPr/>
          <a:lstStyle/>
          <a:p>
            <a:pPr algn="just">
              <a:lnSpc>
                <a:spcPct val="100000"/>
              </a:lnSpc>
              <a:spcAft>
                <a:spcPts val="0"/>
              </a:spcAft>
              <a:buClr>
                <a:schemeClr val="tx1"/>
              </a:buClr>
              <a:buFont typeface="Arial" panose="020B0604020202020204" pitchFamily="34" charset="0"/>
              <a:buChar char="•"/>
            </a:pPr>
            <a:r>
              <a:rPr lang="et-EE" sz="2000" b="1" dirty="0">
                <a:latin typeface="+mj-lt"/>
              </a:rPr>
              <a:t>Kui toetatavaks tegevuseks on põllumajandusalal tegutseva äriühingu kogu osaluse või kogu tegutseva põllumajandusettevõtte omandamine, siis </a:t>
            </a:r>
            <a:r>
              <a:rPr lang="et-EE" sz="2000" dirty="0">
                <a:latin typeface="+mj-lt"/>
              </a:rPr>
              <a:t>sellele äriühingule või põllumajandusettevõttele võib olla tehtud väärtuse hindamine, </a:t>
            </a:r>
            <a:r>
              <a:rPr lang="et-EE" sz="2000" b="1" dirty="0">
                <a:solidFill>
                  <a:srgbClr val="0084D1"/>
                </a:solidFill>
                <a:latin typeface="+mj-lt"/>
              </a:rPr>
              <a:t>kuid omaniku vahetus ei tohi olla toimunud</a:t>
            </a:r>
            <a:endParaRPr lang="et-EE" sz="2000" b="1" dirty="0">
              <a:solidFill>
                <a:schemeClr val="tx1">
                  <a:lumMod val="95000"/>
                  <a:lumOff val="5000"/>
                </a:schemeClr>
              </a:solidFill>
              <a:latin typeface="+mj-lt"/>
            </a:endParaRPr>
          </a:p>
          <a:p>
            <a:pPr>
              <a:spcAft>
                <a:spcPts val="0"/>
              </a:spcAft>
              <a:buFont typeface="Arial" panose="020B0604020202020204" pitchFamily="34" charset="0"/>
              <a:buChar char="•"/>
            </a:pPr>
            <a:r>
              <a:rPr lang="et-EE" sz="2000" dirty="0">
                <a:solidFill>
                  <a:schemeClr val="tx1">
                    <a:lumMod val="95000"/>
                    <a:lumOff val="5000"/>
                  </a:schemeClr>
                </a:solidFill>
                <a:latin typeface="+mj-lt"/>
              </a:rPr>
              <a:t>Põllumajandusettevõtet saavad </a:t>
            </a:r>
            <a:r>
              <a:rPr lang="et-EE" sz="2000" dirty="0" err="1">
                <a:solidFill>
                  <a:schemeClr val="tx1">
                    <a:lumMod val="95000"/>
                    <a:lumOff val="5000"/>
                  </a:schemeClr>
                </a:solidFill>
                <a:latin typeface="+mj-lt"/>
              </a:rPr>
              <a:t>omandanda</a:t>
            </a:r>
            <a:r>
              <a:rPr lang="et-EE" sz="2000" dirty="0">
                <a:solidFill>
                  <a:schemeClr val="tx1">
                    <a:lumMod val="95000"/>
                    <a:lumOff val="5000"/>
                  </a:schemeClr>
                </a:solidFill>
                <a:latin typeface="+mj-lt"/>
              </a:rPr>
              <a:t> </a:t>
            </a:r>
            <a:r>
              <a:rPr lang="et-EE" sz="2000" dirty="0">
                <a:latin typeface="+mj-lt"/>
              </a:rPr>
              <a:t>füüsilisest isikust ettevõtja (edaspidi </a:t>
            </a:r>
            <a:r>
              <a:rPr lang="et-EE" sz="2000" i="1" dirty="0">
                <a:latin typeface="+mj-lt"/>
              </a:rPr>
              <a:t>FIE</a:t>
            </a:r>
            <a:r>
              <a:rPr lang="et-EE" sz="2000" dirty="0">
                <a:latin typeface="+mj-lt"/>
              </a:rPr>
              <a:t>) või äriühing</a:t>
            </a:r>
          </a:p>
          <a:p>
            <a:pPr marL="0" indent="0">
              <a:spcAft>
                <a:spcPts val="0"/>
              </a:spcAft>
            </a:pPr>
            <a:endParaRPr lang="et-EE" sz="2000" dirty="0">
              <a:latin typeface="+mj-lt"/>
            </a:endParaRPr>
          </a:p>
          <a:p>
            <a:pPr marL="0" indent="0">
              <a:spcAft>
                <a:spcPts val="0"/>
              </a:spcAft>
            </a:pPr>
            <a:r>
              <a:rPr lang="et-EE" sz="2000" b="1" dirty="0">
                <a:latin typeface="+mj-lt"/>
              </a:rPr>
              <a:t>Põllumajandusettevõte vastab  järgmistele tingimustele (§ 5 lg 8):</a:t>
            </a:r>
          </a:p>
          <a:p>
            <a:pPr>
              <a:buFont typeface="Arial" panose="020B0604020202020204" pitchFamily="34" charset="0"/>
              <a:buChar char="•"/>
            </a:pPr>
            <a:r>
              <a:rPr lang="fi-FI" sz="2000" dirty="0" err="1">
                <a:latin typeface="+mj-lt"/>
              </a:rPr>
              <a:t>tegutsenud</a:t>
            </a:r>
            <a:r>
              <a:rPr lang="fi-FI" sz="2000" dirty="0">
                <a:latin typeface="+mj-lt"/>
              </a:rPr>
              <a:t> </a:t>
            </a:r>
            <a:r>
              <a:rPr lang="fi-FI" sz="2000" dirty="0" err="1">
                <a:latin typeface="+mj-lt"/>
              </a:rPr>
              <a:t>vahetult</a:t>
            </a:r>
            <a:r>
              <a:rPr lang="fi-FI" sz="2000" dirty="0">
                <a:latin typeface="+mj-lt"/>
              </a:rPr>
              <a:t> enne </a:t>
            </a:r>
            <a:r>
              <a:rPr lang="fi-FI" sz="2000" dirty="0" err="1">
                <a:latin typeface="+mj-lt"/>
              </a:rPr>
              <a:t>omandamist</a:t>
            </a:r>
            <a:r>
              <a:rPr lang="fi-FI" sz="2000" dirty="0">
                <a:latin typeface="+mj-lt"/>
              </a:rPr>
              <a:t> </a:t>
            </a:r>
            <a:r>
              <a:rPr lang="fi-FI" sz="2000" dirty="0" err="1">
                <a:latin typeface="+mj-lt"/>
              </a:rPr>
              <a:t>vähemalt</a:t>
            </a:r>
            <a:r>
              <a:rPr lang="fi-FI" sz="2000" dirty="0">
                <a:latin typeface="+mj-lt"/>
              </a:rPr>
              <a:t> </a:t>
            </a:r>
            <a:r>
              <a:rPr lang="fi-FI" sz="2000" dirty="0" err="1">
                <a:latin typeface="+mj-lt"/>
              </a:rPr>
              <a:t>ühe</a:t>
            </a:r>
            <a:r>
              <a:rPr lang="fi-FI" sz="2000" dirty="0">
                <a:latin typeface="+mj-lt"/>
              </a:rPr>
              <a:t> </a:t>
            </a:r>
            <a:r>
              <a:rPr lang="fi-FI" sz="2000" b="1" dirty="0">
                <a:solidFill>
                  <a:srgbClr val="0084D1"/>
                </a:solidFill>
                <a:latin typeface="+mj-lt"/>
              </a:rPr>
              <a:t>12 kuu </a:t>
            </a:r>
            <a:r>
              <a:rPr lang="fi-FI" sz="2000" b="1" dirty="0" err="1">
                <a:solidFill>
                  <a:srgbClr val="0084D1"/>
                </a:solidFill>
                <a:latin typeface="+mj-lt"/>
              </a:rPr>
              <a:t>pikkuse</a:t>
            </a:r>
            <a:r>
              <a:rPr lang="fi-FI" sz="2000" b="1" dirty="0">
                <a:solidFill>
                  <a:srgbClr val="0084D1"/>
                </a:solidFill>
                <a:latin typeface="+mj-lt"/>
              </a:rPr>
              <a:t> </a:t>
            </a:r>
            <a:r>
              <a:rPr lang="fi-FI" sz="2000" b="1" dirty="0" err="1">
                <a:solidFill>
                  <a:srgbClr val="0084D1"/>
                </a:solidFill>
                <a:latin typeface="+mj-lt"/>
              </a:rPr>
              <a:t>majandusaasta</a:t>
            </a:r>
            <a:endParaRPr lang="et-EE" sz="2000" b="1" dirty="0">
              <a:solidFill>
                <a:srgbClr val="0084D1"/>
              </a:solidFill>
              <a:latin typeface="+mj-lt"/>
            </a:endParaRPr>
          </a:p>
          <a:p>
            <a:pPr>
              <a:buFont typeface="Arial" panose="020B0604020202020204" pitchFamily="34" charset="0"/>
              <a:buChar char="•"/>
            </a:pPr>
            <a:r>
              <a:rPr lang="et-EE" sz="2000" dirty="0">
                <a:latin typeface="+mj-lt"/>
              </a:rPr>
              <a:t>omatoodetud põllumajanduslike toodete müügitulu peab olema moodustanud omandamisele vahetult eelnenud majandusaastal üle 50% kogu müügitulust</a:t>
            </a:r>
          </a:p>
          <a:p>
            <a:pPr>
              <a:buFont typeface="Arial" panose="020B0604020202020204" pitchFamily="34" charset="0"/>
              <a:buChar char="•"/>
            </a:pPr>
            <a:r>
              <a:rPr lang="et-EE" sz="2000" dirty="0">
                <a:latin typeface="+mj-lt"/>
              </a:rPr>
              <a:t>omatoodetud põllumajanduslike toodete </a:t>
            </a:r>
            <a:r>
              <a:rPr lang="et-EE" sz="2000" b="1" dirty="0">
                <a:solidFill>
                  <a:srgbClr val="0084D1"/>
                </a:solidFill>
                <a:latin typeface="+mj-lt"/>
              </a:rPr>
              <a:t>müügitulu oli omandamisele vahetult eelnenud majandusaastal üle 10 000 euro</a:t>
            </a:r>
          </a:p>
          <a:p>
            <a:pPr marL="0" indent="0" algn="just"/>
            <a:r>
              <a:rPr lang="et-EE" sz="1800" b="1" dirty="0">
                <a:solidFill>
                  <a:schemeClr val="tx1"/>
                </a:solidFill>
                <a:latin typeface="+mj-lt"/>
              </a:rPr>
              <a:t>Kui taotleja või tema osanik või aktsionär ja juhatuse liige soovib alustada põllumajanduslikku majandustegevust omandatud äriühingu või põllumajandusettevõtte kaudu, kehtivad samuti eelnimetatud tingimused</a:t>
            </a:r>
          </a:p>
          <a:p>
            <a:pPr marL="0" indent="0">
              <a:spcAft>
                <a:spcPts val="0"/>
              </a:spcAft>
            </a:pPr>
            <a:endParaRPr lang="et-EE" sz="2000" dirty="0">
              <a:solidFill>
                <a:schemeClr val="tx1">
                  <a:lumMod val="95000"/>
                  <a:lumOff val="5000"/>
                </a:schemeClr>
              </a:solidFill>
              <a:latin typeface="+mj-lt"/>
            </a:endParaRPr>
          </a:p>
          <a:p>
            <a:pPr marL="0" indent="0">
              <a:spcAft>
                <a:spcPts val="0"/>
              </a:spcAft>
            </a:pPr>
            <a:endParaRPr lang="et-EE" sz="2400" b="1" dirty="0">
              <a:solidFill>
                <a:schemeClr val="tx1">
                  <a:lumMod val="95000"/>
                  <a:lumOff val="5000"/>
                </a:schemeClr>
              </a:solidFill>
              <a:latin typeface="+mj-lt"/>
            </a:endParaRPr>
          </a:p>
          <a:p>
            <a:pPr marL="0" indent="0">
              <a:spcAft>
                <a:spcPts val="0"/>
              </a:spcAft>
            </a:pPr>
            <a:endParaRPr lang="et-EE" sz="2400" b="1" dirty="0">
              <a:solidFill>
                <a:schemeClr val="tx1">
                  <a:lumMod val="95000"/>
                  <a:lumOff val="5000"/>
                </a:schemeClr>
              </a:solidFill>
              <a:latin typeface="+mj-lt"/>
            </a:endParaRPr>
          </a:p>
          <a:p>
            <a:pPr>
              <a:spcAft>
                <a:spcPts val="0"/>
              </a:spcAft>
              <a:buFont typeface="Arial" panose="020B0604020202020204" pitchFamily="34" charset="0"/>
              <a:buChar char="•"/>
            </a:pPr>
            <a:endParaRPr lang="et-EE" sz="2400" b="1" dirty="0">
              <a:solidFill>
                <a:srgbClr val="0084D1"/>
              </a:solidFill>
              <a:latin typeface="+mj-lt"/>
            </a:endParaRPr>
          </a:p>
          <a:p>
            <a:pPr>
              <a:spcAft>
                <a:spcPts val="0"/>
              </a:spcAft>
              <a:buFont typeface="Arial" panose="020B0604020202020204" pitchFamily="34" charset="0"/>
              <a:buChar char="•"/>
            </a:pPr>
            <a:endParaRPr lang="et-EE" sz="2400" b="1" dirty="0">
              <a:solidFill>
                <a:srgbClr val="0084D1"/>
              </a:solidFill>
              <a:latin typeface="+mj-lt"/>
            </a:endParaRPr>
          </a:p>
          <a:p>
            <a:pPr marL="114300" indent="-457200">
              <a:spcAft>
                <a:spcPts val="0"/>
              </a:spcAft>
              <a:buFont typeface="Arial" panose="020B0604020202020204" pitchFamily="34" charset="0"/>
              <a:buChar char="•"/>
            </a:pPr>
            <a:endParaRPr lang="et-EE" dirty="0"/>
          </a:p>
        </p:txBody>
      </p:sp>
    </p:spTree>
    <p:extLst>
      <p:ext uri="{BB962C8B-B14F-4D97-AF65-F5344CB8AC3E}">
        <p14:creationId xmlns:p14="http://schemas.microsoft.com/office/powerpoint/2010/main" val="3251684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Content Placeholder 1">
            <a:extLst>
              <a:ext uri="{FF2B5EF4-FFF2-40B4-BE49-F238E27FC236}">
                <a16:creationId xmlns:a16="http://schemas.microsoft.com/office/drawing/2014/main" id="{6127653D-368A-A492-9A80-F1AC35597DB4}"/>
              </a:ext>
            </a:extLst>
          </p:cNvPr>
          <p:cNvSpPr>
            <a:spLocks noGrp="1"/>
          </p:cNvSpPr>
          <p:nvPr>
            <p:ph sz="half" idx="1"/>
          </p:nvPr>
        </p:nvSpPr>
        <p:spPr>
          <a:xfrm>
            <a:off x="648469" y="1511300"/>
            <a:ext cx="5472608" cy="4276725"/>
          </a:xfrm>
        </p:spPr>
        <p:txBody>
          <a:bodyPr/>
          <a:lstStyle/>
          <a:p>
            <a:pPr marL="0" indent="0" algn="just"/>
            <a:r>
              <a:rPr lang="et-EE" sz="2000" b="1" dirty="0">
                <a:latin typeface="+mj-lt"/>
              </a:rPr>
              <a:t>Materiaalset põhivara </a:t>
            </a:r>
            <a:r>
              <a:rPr lang="en-US" sz="2000" dirty="0" err="1">
                <a:latin typeface="+mj-lt"/>
              </a:rPr>
              <a:t>saab</a:t>
            </a:r>
            <a:r>
              <a:rPr lang="en-US" sz="2000" dirty="0">
                <a:latin typeface="+mj-lt"/>
              </a:rPr>
              <a:t> </a:t>
            </a:r>
            <a:r>
              <a:rPr lang="en-US" sz="2000" dirty="0" err="1">
                <a:latin typeface="+mj-lt"/>
              </a:rPr>
              <a:t>kasutada</a:t>
            </a:r>
            <a:r>
              <a:rPr lang="en-US" sz="2000" dirty="0">
                <a:latin typeface="+mj-lt"/>
              </a:rPr>
              <a:t> </a:t>
            </a:r>
            <a:r>
              <a:rPr lang="en-US" sz="2000" dirty="0" err="1">
                <a:latin typeface="+mj-lt"/>
              </a:rPr>
              <a:t>põllumajanduslike</a:t>
            </a:r>
            <a:r>
              <a:rPr lang="en-US" sz="2000" dirty="0">
                <a:latin typeface="+mj-lt"/>
              </a:rPr>
              <a:t> </a:t>
            </a:r>
            <a:r>
              <a:rPr lang="en-US" sz="2000" dirty="0" err="1">
                <a:latin typeface="+mj-lt"/>
              </a:rPr>
              <a:t>toodete</a:t>
            </a:r>
            <a:r>
              <a:rPr lang="en-US" sz="2000" dirty="0">
                <a:latin typeface="+mj-lt"/>
              </a:rPr>
              <a:t> </a:t>
            </a:r>
            <a:r>
              <a:rPr lang="en-US" sz="2000" dirty="0" err="1">
                <a:latin typeface="+mj-lt"/>
              </a:rPr>
              <a:t>tootmiseks</a:t>
            </a:r>
            <a:r>
              <a:rPr lang="en-US" sz="2000" dirty="0">
                <a:latin typeface="+mj-lt"/>
              </a:rPr>
              <a:t> ja </a:t>
            </a:r>
            <a:r>
              <a:rPr lang="en-US" sz="2000" dirty="0" err="1">
                <a:latin typeface="+mj-lt"/>
              </a:rPr>
              <a:t>töötlemiseks</a:t>
            </a:r>
            <a:r>
              <a:rPr lang="en-US" sz="2000" dirty="0">
                <a:latin typeface="+mj-lt"/>
              </a:rPr>
              <a:t> </a:t>
            </a:r>
            <a:r>
              <a:rPr lang="en-US" sz="2000" dirty="0" err="1">
                <a:latin typeface="+mj-lt"/>
              </a:rPr>
              <a:t>otseselt</a:t>
            </a:r>
            <a:r>
              <a:rPr lang="en-US" sz="2000" dirty="0">
                <a:latin typeface="+mj-lt"/>
              </a:rPr>
              <a:t> ja </a:t>
            </a:r>
            <a:r>
              <a:rPr lang="en-US" sz="2000" dirty="0" err="1">
                <a:latin typeface="+mj-lt"/>
              </a:rPr>
              <a:t>korduvalt</a:t>
            </a:r>
            <a:r>
              <a:rPr lang="en-US" sz="2000" dirty="0">
                <a:latin typeface="+mj-lt"/>
              </a:rPr>
              <a:t> </a:t>
            </a:r>
            <a:r>
              <a:rPr lang="en-US" sz="2000" dirty="0" err="1">
                <a:latin typeface="+mj-lt"/>
              </a:rPr>
              <a:t>vähemalt</a:t>
            </a:r>
            <a:r>
              <a:rPr lang="en-US" sz="2000" dirty="0">
                <a:latin typeface="+mj-lt"/>
              </a:rPr>
              <a:t> </a:t>
            </a:r>
            <a:r>
              <a:rPr lang="en-US" sz="2000" dirty="0" err="1">
                <a:latin typeface="+mj-lt"/>
              </a:rPr>
              <a:t>sihipärase</a:t>
            </a:r>
            <a:r>
              <a:rPr lang="en-US" sz="2000" dirty="0">
                <a:latin typeface="+mj-lt"/>
              </a:rPr>
              <a:t> </a:t>
            </a:r>
            <a:r>
              <a:rPr lang="en-US" sz="2000" dirty="0" err="1">
                <a:latin typeface="+mj-lt"/>
              </a:rPr>
              <a:t>kasutamise</a:t>
            </a:r>
            <a:r>
              <a:rPr lang="en-US" sz="2000" dirty="0">
                <a:latin typeface="+mj-lt"/>
              </a:rPr>
              <a:t> </a:t>
            </a:r>
            <a:r>
              <a:rPr lang="en-US" sz="2000" dirty="0" err="1">
                <a:latin typeface="+mj-lt"/>
              </a:rPr>
              <a:t>perioodi</a:t>
            </a:r>
            <a:r>
              <a:rPr lang="en-US" sz="2000" dirty="0">
                <a:latin typeface="+mj-lt"/>
              </a:rPr>
              <a:t> </a:t>
            </a:r>
            <a:r>
              <a:rPr lang="en-US" sz="2000" dirty="0" err="1">
                <a:latin typeface="+mj-lt"/>
              </a:rPr>
              <a:t>lõpuni</a:t>
            </a:r>
            <a:r>
              <a:rPr lang="en-US" sz="2000" dirty="0">
                <a:latin typeface="+mj-lt"/>
              </a:rPr>
              <a:t> </a:t>
            </a:r>
            <a:endParaRPr lang="et-EE" sz="2000" dirty="0">
              <a:latin typeface="+mj-lt"/>
            </a:endParaRPr>
          </a:p>
          <a:p>
            <a:pPr marL="0" indent="0" algn="just"/>
            <a:r>
              <a:rPr lang="en-US" sz="2000" b="1" dirty="0">
                <a:latin typeface="+mj-lt"/>
              </a:rPr>
              <a:t>Vara </a:t>
            </a:r>
            <a:r>
              <a:rPr lang="en-US" sz="2000" b="1" dirty="0" err="1">
                <a:latin typeface="+mj-lt"/>
              </a:rPr>
              <a:t>korduvaks</a:t>
            </a:r>
            <a:r>
              <a:rPr lang="en-US" sz="2000" b="1" dirty="0">
                <a:latin typeface="+mj-lt"/>
              </a:rPr>
              <a:t> </a:t>
            </a:r>
            <a:r>
              <a:rPr lang="en-US" sz="2000" b="1" dirty="0" err="1">
                <a:latin typeface="+mj-lt"/>
              </a:rPr>
              <a:t>kasutamiseks</a:t>
            </a:r>
            <a:r>
              <a:rPr lang="en-US" sz="2000" b="1" dirty="0">
                <a:latin typeface="+mj-lt"/>
              </a:rPr>
              <a:t> </a:t>
            </a:r>
            <a:r>
              <a:rPr lang="en-US" sz="2000" b="1" dirty="0" err="1">
                <a:latin typeface="+mj-lt"/>
              </a:rPr>
              <a:t>loetakse</a:t>
            </a:r>
            <a:r>
              <a:rPr lang="en-US" sz="2000" b="1" dirty="0">
                <a:latin typeface="+mj-lt"/>
              </a:rPr>
              <a:t>, </a:t>
            </a:r>
            <a:r>
              <a:rPr lang="en-US" sz="2000" b="1" dirty="0" err="1">
                <a:latin typeface="+mj-lt"/>
              </a:rPr>
              <a:t>kui</a:t>
            </a:r>
            <a:r>
              <a:rPr lang="en-US" sz="2000" b="1" dirty="0">
                <a:latin typeface="+mj-lt"/>
              </a:rPr>
              <a:t> </a:t>
            </a:r>
            <a:r>
              <a:rPr lang="en-US" sz="2000" b="1" dirty="0" err="1">
                <a:latin typeface="+mj-lt"/>
              </a:rPr>
              <a:t>objekt</a:t>
            </a:r>
            <a:r>
              <a:rPr lang="en-US" sz="2000" b="1" dirty="0">
                <a:latin typeface="+mj-lt"/>
              </a:rPr>
              <a:t> on </a:t>
            </a:r>
            <a:r>
              <a:rPr lang="en-US" sz="2000" b="1" dirty="0" err="1">
                <a:latin typeface="+mj-lt"/>
              </a:rPr>
              <a:t>samal</a:t>
            </a:r>
            <a:r>
              <a:rPr lang="en-US" sz="2000" b="1" dirty="0">
                <a:latin typeface="+mj-lt"/>
              </a:rPr>
              <a:t> </a:t>
            </a:r>
            <a:r>
              <a:rPr lang="en-US" sz="2000" b="1" dirty="0" err="1">
                <a:latin typeface="+mj-lt"/>
              </a:rPr>
              <a:t>otstarbel</a:t>
            </a:r>
            <a:r>
              <a:rPr lang="en-US" sz="2000" b="1" dirty="0">
                <a:latin typeface="+mj-lt"/>
              </a:rPr>
              <a:t> </a:t>
            </a:r>
            <a:r>
              <a:rPr lang="en-US" sz="2000" b="1" dirty="0" err="1">
                <a:latin typeface="+mj-lt"/>
              </a:rPr>
              <a:t>mitmekordselt</a:t>
            </a:r>
            <a:r>
              <a:rPr lang="en-US" sz="2000" b="1" dirty="0">
                <a:latin typeface="+mj-lt"/>
              </a:rPr>
              <a:t> </a:t>
            </a:r>
            <a:r>
              <a:rPr lang="en-US" sz="2000" b="1" dirty="0" err="1">
                <a:latin typeface="+mj-lt"/>
              </a:rPr>
              <a:t>kasutatav</a:t>
            </a:r>
            <a:endParaRPr lang="en-US" sz="2000" b="1" dirty="0">
              <a:latin typeface="+mj-lt"/>
            </a:endParaRPr>
          </a:p>
          <a:p>
            <a:pPr marL="0" indent="0" algn="just">
              <a:buClr>
                <a:schemeClr val="tx1"/>
              </a:buClr>
            </a:pPr>
            <a:r>
              <a:rPr lang="en-US" sz="2000" dirty="0">
                <a:latin typeface="+mj-lt"/>
              </a:rPr>
              <a:t>Vara </a:t>
            </a:r>
            <a:r>
              <a:rPr lang="en-US" sz="2000" dirty="0" err="1">
                <a:latin typeface="+mj-lt"/>
              </a:rPr>
              <a:t>otseseks</a:t>
            </a:r>
            <a:r>
              <a:rPr lang="en-US" sz="2000" dirty="0">
                <a:latin typeface="+mj-lt"/>
              </a:rPr>
              <a:t> </a:t>
            </a:r>
            <a:r>
              <a:rPr lang="en-US" sz="2000" dirty="0" err="1">
                <a:latin typeface="+mj-lt"/>
              </a:rPr>
              <a:t>põllumajandustoodete</a:t>
            </a:r>
            <a:r>
              <a:rPr lang="en-US" sz="2000" dirty="0">
                <a:latin typeface="+mj-lt"/>
              </a:rPr>
              <a:t> </a:t>
            </a:r>
            <a:r>
              <a:rPr lang="en-US" sz="2000" dirty="0" err="1">
                <a:latin typeface="+mj-lt"/>
              </a:rPr>
              <a:t>tootmises</a:t>
            </a:r>
            <a:r>
              <a:rPr lang="en-US" sz="2000" dirty="0">
                <a:latin typeface="+mj-lt"/>
              </a:rPr>
              <a:t> ja </a:t>
            </a:r>
            <a:r>
              <a:rPr lang="en-US" sz="2000" dirty="0" err="1">
                <a:latin typeface="+mj-lt"/>
              </a:rPr>
              <a:t>töötlemises</a:t>
            </a:r>
            <a:r>
              <a:rPr lang="en-US" sz="2000" dirty="0">
                <a:latin typeface="+mj-lt"/>
              </a:rPr>
              <a:t> </a:t>
            </a:r>
            <a:r>
              <a:rPr lang="en-US" sz="2000" dirty="0" err="1">
                <a:latin typeface="+mj-lt"/>
              </a:rPr>
              <a:t>kasutamiseks</a:t>
            </a:r>
            <a:r>
              <a:rPr lang="en-US" sz="2000" dirty="0">
                <a:latin typeface="+mj-lt"/>
              </a:rPr>
              <a:t> </a:t>
            </a:r>
            <a:r>
              <a:rPr lang="en-US" sz="2000" dirty="0" err="1">
                <a:latin typeface="+mj-lt"/>
              </a:rPr>
              <a:t>loetakse</a:t>
            </a:r>
            <a:r>
              <a:rPr lang="en-US" sz="2000" dirty="0">
                <a:latin typeface="+mj-lt"/>
              </a:rPr>
              <a:t>, </a:t>
            </a:r>
            <a:r>
              <a:rPr lang="en-US" sz="2000" dirty="0" err="1">
                <a:latin typeface="+mj-lt"/>
              </a:rPr>
              <a:t>kui</a:t>
            </a:r>
            <a:r>
              <a:rPr lang="en-US" sz="2000" dirty="0">
                <a:latin typeface="+mj-lt"/>
              </a:rPr>
              <a:t> </a:t>
            </a:r>
            <a:r>
              <a:rPr lang="en-US" sz="2000" dirty="0" err="1">
                <a:latin typeface="+mj-lt"/>
              </a:rPr>
              <a:t>objekt</a:t>
            </a:r>
            <a:r>
              <a:rPr lang="en-US" sz="2000" dirty="0">
                <a:latin typeface="+mj-lt"/>
              </a:rPr>
              <a:t> on </a:t>
            </a:r>
            <a:r>
              <a:rPr lang="en-US" sz="2000" dirty="0" err="1">
                <a:latin typeface="+mj-lt"/>
              </a:rPr>
              <a:t>ette</a:t>
            </a:r>
            <a:r>
              <a:rPr lang="en-US" sz="2000" dirty="0">
                <a:latin typeface="+mj-lt"/>
              </a:rPr>
              <a:t> </a:t>
            </a:r>
            <a:r>
              <a:rPr lang="en-US" sz="2000" dirty="0" err="1">
                <a:latin typeface="+mj-lt"/>
              </a:rPr>
              <a:t>nähtud</a:t>
            </a:r>
            <a:r>
              <a:rPr lang="en-US" sz="2000" dirty="0">
                <a:latin typeface="+mj-lt"/>
              </a:rPr>
              <a:t> </a:t>
            </a:r>
            <a:r>
              <a:rPr lang="en-US" sz="2000" dirty="0" err="1">
                <a:latin typeface="+mj-lt"/>
              </a:rPr>
              <a:t>kasutamiseks</a:t>
            </a:r>
            <a:r>
              <a:rPr lang="en-US" sz="2000" dirty="0">
                <a:latin typeface="+mj-lt"/>
              </a:rPr>
              <a:t> </a:t>
            </a:r>
            <a:r>
              <a:rPr lang="en-US" sz="2000" dirty="0" err="1">
                <a:latin typeface="+mj-lt"/>
              </a:rPr>
              <a:t>taotleja</a:t>
            </a:r>
            <a:r>
              <a:rPr lang="en-US" sz="2000" dirty="0">
                <a:latin typeface="+mj-lt"/>
              </a:rPr>
              <a:t> </a:t>
            </a:r>
            <a:r>
              <a:rPr lang="en-US" sz="2000" dirty="0" err="1">
                <a:latin typeface="+mj-lt"/>
              </a:rPr>
              <a:t>tootmisprotsessi</a:t>
            </a:r>
            <a:r>
              <a:rPr lang="en-US" sz="2000" dirty="0">
                <a:latin typeface="+mj-lt"/>
              </a:rPr>
              <a:t> </a:t>
            </a:r>
            <a:r>
              <a:rPr lang="en-US" sz="2000" dirty="0" err="1">
                <a:latin typeface="+mj-lt"/>
              </a:rPr>
              <a:t>lahutamatu</a:t>
            </a:r>
            <a:r>
              <a:rPr lang="en-US" sz="2000" dirty="0">
                <a:latin typeface="+mj-lt"/>
              </a:rPr>
              <a:t> </a:t>
            </a:r>
            <a:r>
              <a:rPr lang="en-US" sz="2000" dirty="0" err="1">
                <a:latin typeface="+mj-lt"/>
              </a:rPr>
              <a:t>osana</a:t>
            </a:r>
            <a:endParaRPr lang="en-US" sz="2000" dirty="0">
              <a:latin typeface="+mj-lt"/>
            </a:endParaRPr>
          </a:p>
          <a:p>
            <a:pPr marL="457200" indent="-457200" algn="just">
              <a:buFont typeface="Arial" panose="020B0604020202020204" pitchFamily="34" charset="0"/>
              <a:buChar char="•"/>
            </a:pPr>
            <a:endParaRPr lang="en-US" sz="1600" dirty="0">
              <a:latin typeface="+mj-lt"/>
            </a:endParaRPr>
          </a:p>
          <a:p>
            <a:pPr marL="0" indent="0"/>
            <a:endParaRPr lang="en-US" dirty="0"/>
          </a:p>
        </p:txBody>
      </p:sp>
      <p:sp>
        <p:nvSpPr>
          <p:cNvPr id="2" name="Pealkiri 1">
            <a:extLst>
              <a:ext uri="{FF2B5EF4-FFF2-40B4-BE49-F238E27FC236}">
                <a16:creationId xmlns:a16="http://schemas.microsoft.com/office/drawing/2014/main" id="{99A00576-2B8C-279B-8106-6CFA6C97FEE2}"/>
              </a:ext>
            </a:extLst>
          </p:cNvPr>
          <p:cNvSpPr>
            <a:spLocks noGrp="1"/>
          </p:cNvSpPr>
          <p:nvPr>
            <p:ph type="title"/>
          </p:nvPr>
        </p:nvSpPr>
        <p:spPr>
          <a:xfrm>
            <a:off x="644292" y="511553"/>
            <a:ext cx="10139947" cy="1023105"/>
          </a:xfrm>
        </p:spPr>
        <p:txBody>
          <a:bodyPr anchor="t">
            <a:normAutofit/>
          </a:bodyPr>
          <a:lstStyle/>
          <a:p>
            <a:r>
              <a:rPr lang="et-EE" dirty="0">
                <a:solidFill>
                  <a:srgbClr val="0084D1"/>
                </a:solidFill>
              </a:rPr>
              <a:t>Toetatavad tegevused - investeering</a:t>
            </a:r>
          </a:p>
        </p:txBody>
      </p:sp>
      <p:graphicFrame>
        <p:nvGraphicFramePr>
          <p:cNvPr id="5" name="Sisu kohatäide 2">
            <a:extLst>
              <a:ext uri="{FF2B5EF4-FFF2-40B4-BE49-F238E27FC236}">
                <a16:creationId xmlns:a16="http://schemas.microsoft.com/office/drawing/2014/main" id="{3E383E08-7837-635E-490C-DF49BC80F4A3}"/>
              </a:ext>
            </a:extLst>
          </p:cNvPr>
          <p:cNvGraphicFramePr>
            <a:graphicFrameLocks noGrp="1"/>
          </p:cNvGraphicFramePr>
          <p:nvPr>
            <p:ph sz="half" idx="2"/>
            <p:extLst>
              <p:ext uri="{D42A27DB-BD31-4B8C-83A1-F6EECF244321}">
                <p14:modId xmlns:p14="http://schemas.microsoft.com/office/powerpoint/2010/main" val="1913010352"/>
              </p:ext>
            </p:extLst>
          </p:nvPr>
        </p:nvGraphicFramePr>
        <p:xfrm>
          <a:off x="6265093" y="1511300"/>
          <a:ext cx="4680520" cy="41770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30761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22464383-7851-59CC-0A1A-F5BE0AD95D30}"/>
              </a:ext>
            </a:extLst>
          </p:cNvPr>
          <p:cNvSpPr>
            <a:spLocks noGrp="1"/>
          </p:cNvSpPr>
          <p:nvPr>
            <p:ph type="title"/>
          </p:nvPr>
        </p:nvSpPr>
        <p:spPr/>
        <p:txBody>
          <a:bodyPr/>
          <a:lstStyle/>
          <a:p>
            <a:r>
              <a:rPr lang="et-EE" dirty="0">
                <a:solidFill>
                  <a:srgbClr val="0084D1"/>
                </a:solidFill>
              </a:rPr>
              <a:t>Muud tegevused</a:t>
            </a:r>
          </a:p>
        </p:txBody>
      </p:sp>
      <p:sp>
        <p:nvSpPr>
          <p:cNvPr id="3" name="Sisu kohatäide 2">
            <a:extLst>
              <a:ext uri="{FF2B5EF4-FFF2-40B4-BE49-F238E27FC236}">
                <a16:creationId xmlns:a16="http://schemas.microsoft.com/office/drawing/2014/main" id="{C6F76FF8-483B-7C55-9AC7-CF949B026DC2}"/>
              </a:ext>
            </a:extLst>
          </p:cNvPr>
          <p:cNvSpPr>
            <a:spLocks noGrp="1"/>
          </p:cNvSpPr>
          <p:nvPr>
            <p:ph idx="1"/>
          </p:nvPr>
        </p:nvSpPr>
        <p:spPr>
          <a:xfrm>
            <a:off x="650588" y="1510050"/>
            <a:ext cx="10139947" cy="4275502"/>
          </a:xfrm>
        </p:spPr>
        <p:txBody>
          <a:bodyPr/>
          <a:lstStyle/>
          <a:p>
            <a:pPr algn="just"/>
            <a:r>
              <a:rPr lang="et-EE" sz="2400" dirty="0">
                <a:latin typeface="+mj-lt"/>
              </a:rPr>
              <a:t>Tegevused, mis tehakse põllumajandusliku tegevuse tootmiseks või arendamiseks, kuid ei ole materiaalse põhivara ostmine, on samuti toetatav tegevus (muud tegevused)</a:t>
            </a:r>
          </a:p>
          <a:p>
            <a:pPr algn="just"/>
            <a:r>
              <a:rPr lang="et-EE" sz="2400" dirty="0">
                <a:latin typeface="+mj-lt"/>
              </a:rPr>
              <a:t>Muude tegevuste eeldatav maksumus tuleb näidata äriplaanis, kuid silmas tuleb pidada, et </a:t>
            </a:r>
            <a:r>
              <a:rPr lang="et-EE" sz="2400" b="1" dirty="0">
                <a:solidFill>
                  <a:srgbClr val="0084D1"/>
                </a:solidFill>
                <a:latin typeface="+mj-lt"/>
              </a:rPr>
              <a:t>selliste tegevuste osakaal moodustaks vähem kui 50% äriplaanis kavandatud tegevuste kogumaksumusest</a:t>
            </a:r>
          </a:p>
          <a:p>
            <a:pPr algn="just"/>
            <a:r>
              <a:rPr lang="et-EE" sz="2400" dirty="0">
                <a:latin typeface="+mj-lt"/>
              </a:rPr>
              <a:t>Muu tegevus ehk vara, mida ei loeta investeeringuks, on näiteks </a:t>
            </a:r>
            <a:r>
              <a:rPr lang="et-EE" sz="2400" b="1" dirty="0">
                <a:solidFill>
                  <a:srgbClr val="0084D1"/>
                </a:solidFill>
                <a:latin typeface="+mj-lt"/>
              </a:rPr>
              <a:t>loomasööt, väetis, taimekaitsevahendid, ravimid, vitamiinid, kütus, koolitustel või õppereisidel osalemistasu, palgakulu</a:t>
            </a:r>
          </a:p>
        </p:txBody>
      </p:sp>
    </p:spTree>
    <p:extLst>
      <p:ext uri="{BB962C8B-B14F-4D97-AF65-F5344CB8AC3E}">
        <p14:creationId xmlns:p14="http://schemas.microsoft.com/office/powerpoint/2010/main" val="1630923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80AAD35-0DEC-335C-6C76-B77FBC817F9B}"/>
              </a:ext>
            </a:extLst>
          </p:cNvPr>
          <p:cNvSpPr>
            <a:spLocks noGrp="1"/>
          </p:cNvSpPr>
          <p:nvPr>
            <p:ph type="title"/>
          </p:nvPr>
        </p:nvSpPr>
        <p:spPr>
          <a:xfrm>
            <a:off x="644292" y="511554"/>
            <a:ext cx="10139947" cy="712310"/>
          </a:xfrm>
        </p:spPr>
        <p:txBody>
          <a:bodyPr/>
          <a:lstStyle/>
          <a:p>
            <a:pPr marL="108000" lvl="0" indent="0">
              <a:buNone/>
            </a:pPr>
            <a:r>
              <a:rPr lang="et-EE" dirty="0">
                <a:solidFill>
                  <a:srgbClr val="0084D1"/>
                </a:solidFill>
              </a:rPr>
              <a:t>Äriplaan</a:t>
            </a:r>
            <a:endParaRPr lang="et-EE" sz="3200" dirty="0">
              <a:solidFill>
                <a:srgbClr val="0084D1"/>
              </a:solidFill>
            </a:endParaRPr>
          </a:p>
        </p:txBody>
      </p:sp>
      <p:sp>
        <p:nvSpPr>
          <p:cNvPr id="3" name="Sisu kohatäide 2">
            <a:extLst>
              <a:ext uri="{FF2B5EF4-FFF2-40B4-BE49-F238E27FC236}">
                <a16:creationId xmlns:a16="http://schemas.microsoft.com/office/drawing/2014/main" id="{4E6F77B0-2898-4671-FFAA-DF075231EF59}"/>
              </a:ext>
            </a:extLst>
          </p:cNvPr>
          <p:cNvSpPr>
            <a:spLocks noGrp="1"/>
          </p:cNvSpPr>
          <p:nvPr>
            <p:ph idx="1"/>
          </p:nvPr>
        </p:nvSpPr>
        <p:spPr>
          <a:xfrm>
            <a:off x="644291" y="1223864"/>
            <a:ext cx="10139947" cy="4968552"/>
          </a:xfrm>
        </p:spPr>
        <p:txBody>
          <a:bodyPr/>
          <a:lstStyle/>
          <a:p>
            <a:pPr marL="108000" indent="0">
              <a:buNone/>
            </a:pPr>
            <a:r>
              <a:rPr lang="et-EE" sz="2000" dirty="0">
                <a:latin typeface="+mj-lt"/>
              </a:rPr>
              <a:t>Taotleja peab esitama äriplaani, mis koostatakse jooksvaks ja </a:t>
            </a:r>
            <a:r>
              <a:rPr lang="et-EE" sz="2000" b="1" dirty="0">
                <a:solidFill>
                  <a:srgbClr val="0084D1"/>
                </a:solidFill>
                <a:latin typeface="+mj-lt"/>
              </a:rPr>
              <a:t>järgnevaks neljaks </a:t>
            </a:r>
            <a:r>
              <a:rPr lang="et-EE" sz="2000" dirty="0">
                <a:latin typeface="+mj-lt"/>
              </a:rPr>
              <a:t>aastaks</a:t>
            </a:r>
          </a:p>
          <a:p>
            <a:pPr marL="108000" indent="0">
              <a:buNone/>
            </a:pPr>
            <a:r>
              <a:rPr lang="et-EE" sz="2000" b="1" dirty="0">
                <a:solidFill>
                  <a:srgbClr val="0084D1"/>
                </a:solidFill>
                <a:latin typeface="+mj-lt"/>
              </a:rPr>
              <a:t>Äriplaanis peavad selguma:</a:t>
            </a:r>
          </a:p>
          <a:p>
            <a:r>
              <a:rPr lang="et-EE" sz="2000" dirty="0">
                <a:latin typeface="+mj-lt"/>
              </a:rPr>
              <a:t>investeeringu kirjeldus ja maksumus, peab selguma kuidas taotleja kavatseb kogu taotletavat toetussummat põllumajandusliku tegevuse alustamiseks </a:t>
            </a:r>
          </a:p>
          <a:p>
            <a:r>
              <a:rPr lang="et-EE" sz="2000" dirty="0">
                <a:latin typeface="+mj-lt"/>
              </a:rPr>
              <a:t>ettevõtte arengu visioon ja kavandatud tegevuse eesmärk, sealhulgas vahe- ja lõppeesmärk</a:t>
            </a:r>
          </a:p>
          <a:p>
            <a:r>
              <a:rPr lang="et-EE" sz="2000" dirty="0">
                <a:latin typeface="+mj-lt"/>
              </a:rPr>
              <a:t>põllumajandusettevõtte olukord, olemasoleva vara kirjeldus ja prognoos</a:t>
            </a:r>
          </a:p>
          <a:p>
            <a:r>
              <a:rPr lang="et-EE" sz="2000" dirty="0">
                <a:latin typeface="+mj-lt"/>
              </a:rPr>
              <a:t>ettevõtte majandusliku jätkusuutlikkuse edendamise tegevused, koos eesmärkide ja teostamise tähtaegadega</a:t>
            </a:r>
          </a:p>
          <a:p>
            <a:r>
              <a:rPr lang="et-EE" sz="2000" dirty="0">
                <a:latin typeface="+mj-lt"/>
              </a:rPr>
              <a:t>finantstulemuste kavandamine</a:t>
            </a:r>
          </a:p>
          <a:p>
            <a:r>
              <a:rPr lang="et-EE" sz="2000" dirty="0">
                <a:latin typeface="+mj-lt"/>
              </a:rPr>
              <a:t>olulisemate tegevuste lühikirjeldus, arendamiseks vajalike investeeringute, koolituse, nõuande või muu tegevuse kohta</a:t>
            </a:r>
          </a:p>
          <a:p>
            <a:r>
              <a:rPr lang="et-EE" sz="2000" dirty="0"/>
              <a:t> </a:t>
            </a:r>
            <a:r>
              <a:rPr lang="et-EE" sz="2000" dirty="0">
                <a:solidFill>
                  <a:schemeClr val="tx1"/>
                </a:solidFill>
                <a:latin typeface="+mj-lt"/>
              </a:rPr>
              <a:t>teave selle kohta, kui taotleja kasutas äriplaani koostamisel nõuandeteenuse osutaja abi </a:t>
            </a:r>
          </a:p>
          <a:p>
            <a:endParaRPr lang="et-EE" sz="2000" dirty="0">
              <a:latin typeface="+mj-lt"/>
            </a:endParaRPr>
          </a:p>
          <a:p>
            <a:endParaRPr lang="et-EE" sz="2000" dirty="0">
              <a:latin typeface="+mj-lt"/>
            </a:endParaRPr>
          </a:p>
        </p:txBody>
      </p:sp>
    </p:spTree>
    <p:extLst>
      <p:ext uri="{BB962C8B-B14F-4D97-AF65-F5344CB8AC3E}">
        <p14:creationId xmlns:p14="http://schemas.microsoft.com/office/powerpoint/2010/main" val="10348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923977C8-4DA5-3403-E18C-A2691F03CC6C}"/>
              </a:ext>
            </a:extLst>
          </p:cNvPr>
          <p:cNvSpPr>
            <a:spLocks noGrp="1"/>
          </p:cNvSpPr>
          <p:nvPr>
            <p:ph type="title"/>
          </p:nvPr>
        </p:nvSpPr>
        <p:spPr>
          <a:xfrm>
            <a:off x="691063" y="359767"/>
            <a:ext cx="10139947" cy="640302"/>
          </a:xfrm>
        </p:spPr>
        <p:txBody>
          <a:bodyPr/>
          <a:lstStyle/>
          <a:p>
            <a:r>
              <a:rPr lang="et-EE" dirty="0">
                <a:solidFill>
                  <a:srgbClr val="0084D1"/>
                </a:solidFill>
              </a:rPr>
              <a:t>Äriplaan - kavandatavad tegevuste toetusõiguslikkus</a:t>
            </a:r>
          </a:p>
        </p:txBody>
      </p:sp>
      <p:sp>
        <p:nvSpPr>
          <p:cNvPr id="3" name="Sisu kohatäide 2">
            <a:extLst>
              <a:ext uri="{FF2B5EF4-FFF2-40B4-BE49-F238E27FC236}">
                <a16:creationId xmlns:a16="http://schemas.microsoft.com/office/drawing/2014/main" id="{95FD1874-E858-DFD2-AA34-02C2DC49E5D6}"/>
              </a:ext>
            </a:extLst>
          </p:cNvPr>
          <p:cNvSpPr>
            <a:spLocks noGrp="1"/>
          </p:cNvSpPr>
          <p:nvPr>
            <p:ph idx="1"/>
          </p:nvPr>
        </p:nvSpPr>
        <p:spPr>
          <a:xfrm>
            <a:off x="644292" y="1151855"/>
            <a:ext cx="10139947" cy="5112916"/>
          </a:xfrm>
        </p:spPr>
        <p:txBody>
          <a:bodyPr/>
          <a:lstStyle/>
          <a:p>
            <a:pPr algn="just"/>
            <a:r>
              <a:rPr lang="et-EE" sz="2400" dirty="0">
                <a:latin typeface="+mj-lt"/>
              </a:rPr>
              <a:t>Äriplaanis kavandatavad tegevused ei ole toetusõiguslikud, kui need on füüsiliselt lõpetatud või täielikult ellu viidud enne, kui taotlus on </a:t>
            </a:r>
            <a:r>
              <a:rPr lang="et-EE" sz="2400" dirty="0" err="1">
                <a:latin typeface="+mj-lt"/>
              </a:rPr>
              <a:t>PRIA-le</a:t>
            </a:r>
            <a:r>
              <a:rPr lang="et-EE" sz="2400" dirty="0">
                <a:latin typeface="+mj-lt"/>
              </a:rPr>
              <a:t> esitatud</a:t>
            </a:r>
          </a:p>
          <a:p>
            <a:pPr algn="just"/>
            <a:r>
              <a:rPr lang="et-EE" sz="2400" dirty="0">
                <a:latin typeface="+mj-lt"/>
              </a:rPr>
              <a:t>Tegevustega võib alustada varem ja tegevuste elluviimist tõendavad dokumendid võivad olla väljastatud varem, kui taotluse esitamise päevale järgneval päeval, </a:t>
            </a:r>
            <a:r>
              <a:rPr lang="et-EE" sz="2400" b="1" dirty="0">
                <a:solidFill>
                  <a:schemeClr val="tx1">
                    <a:lumMod val="95000"/>
                    <a:lumOff val="5000"/>
                  </a:schemeClr>
                </a:solidFill>
                <a:latin typeface="+mj-lt"/>
              </a:rPr>
              <a:t> toetatav tegevus ei tohi olla tervikuna valmis</a:t>
            </a:r>
          </a:p>
          <a:p>
            <a:pPr marL="108000" indent="0" algn="just">
              <a:buNone/>
            </a:pPr>
            <a:r>
              <a:rPr lang="et-EE" sz="1800" b="1" i="1" dirty="0">
                <a:solidFill>
                  <a:srgbClr val="0084D1"/>
                </a:solidFill>
              </a:rPr>
              <a:t>Näiteks</a:t>
            </a:r>
            <a:r>
              <a:rPr lang="et-EE" sz="1800" i="1" dirty="0">
                <a:solidFill>
                  <a:srgbClr val="0084D1"/>
                </a:solidFill>
              </a:rPr>
              <a:t>,</a:t>
            </a:r>
            <a:r>
              <a:rPr lang="et-EE" sz="1800" b="1" i="1" dirty="0">
                <a:solidFill>
                  <a:srgbClr val="0084D1"/>
                </a:solidFill>
              </a:rPr>
              <a:t> </a:t>
            </a:r>
            <a:r>
              <a:rPr lang="et-EE" sz="1800" i="1" dirty="0">
                <a:solidFill>
                  <a:srgbClr val="0084D1"/>
                </a:solidFill>
              </a:rPr>
              <a:t>kui toetatavaks tegevuseks on hoone püstitamine, siis nimetatud nõude kohaselt ei tohi hoone olla täielikult valmis enne kui taotlus on </a:t>
            </a:r>
            <a:r>
              <a:rPr lang="et-EE" sz="1800" i="1" dirty="0" err="1">
                <a:solidFill>
                  <a:srgbClr val="0084D1"/>
                </a:solidFill>
              </a:rPr>
              <a:t>PRIA-le</a:t>
            </a:r>
            <a:r>
              <a:rPr lang="et-EE" sz="1800" i="1" dirty="0">
                <a:solidFill>
                  <a:srgbClr val="0084D1"/>
                </a:solidFill>
              </a:rPr>
              <a:t> esitatud </a:t>
            </a:r>
            <a:endParaRPr lang="et-EE" sz="1800" dirty="0">
              <a:solidFill>
                <a:schemeClr val="tx1">
                  <a:lumMod val="95000"/>
                  <a:lumOff val="5000"/>
                </a:schemeClr>
              </a:solidFill>
            </a:endParaRPr>
          </a:p>
          <a:p>
            <a:pPr algn="just"/>
            <a:r>
              <a:rPr lang="et-EE" sz="2400" dirty="0">
                <a:latin typeface="+mj-lt"/>
              </a:rPr>
              <a:t>Tegevus on toetusõiguslik, kui investeeringu tegemisel hoidub toetuse saaja huvide konfliktist</a:t>
            </a:r>
          </a:p>
          <a:p>
            <a:pPr marL="108000" indent="0" algn="just">
              <a:buNone/>
            </a:pPr>
            <a:r>
              <a:rPr lang="et-EE" sz="1800" b="1" i="1" dirty="0">
                <a:solidFill>
                  <a:srgbClr val="0084D1"/>
                </a:solidFill>
              </a:rPr>
              <a:t>Näiteks </a:t>
            </a:r>
            <a:r>
              <a:rPr lang="et-EE" sz="1800" i="1" dirty="0">
                <a:solidFill>
                  <a:srgbClr val="0084D1"/>
                </a:solidFill>
              </a:rPr>
              <a:t>ei ole huvide konfliktist hoidutud olukorras, kus toetuse saaja ostab põllumajandusalal tegutseva äriühingu kogu osaluse või kogu tegutseva põllumajandusettevõtte oma vanemalt või kasutatud masin ostetakse oma pereliikmelt</a:t>
            </a:r>
          </a:p>
          <a:p>
            <a:pPr marL="108000" indent="0" algn="just">
              <a:buNone/>
            </a:pPr>
            <a:endParaRPr lang="et-EE" sz="2400" b="1" dirty="0">
              <a:solidFill>
                <a:srgbClr val="0084D1"/>
              </a:solidFill>
              <a:latin typeface="+mj-lt"/>
            </a:endParaRPr>
          </a:p>
        </p:txBody>
      </p:sp>
    </p:spTree>
    <p:extLst>
      <p:ext uri="{BB962C8B-B14F-4D97-AF65-F5344CB8AC3E}">
        <p14:creationId xmlns:p14="http://schemas.microsoft.com/office/powerpoint/2010/main" val="3930351021"/>
      </p:ext>
    </p:extLst>
  </p:cSld>
  <p:clrMapOvr>
    <a:masterClrMapping/>
  </p:clrMapOvr>
</p:sld>
</file>

<file path=ppt/theme/theme1.xml><?xml version="1.0" encoding="utf-8"?>
<a:theme xmlns:a="http://schemas.openxmlformats.org/drawingml/2006/main" name="slaidipõhi-eu2017-MeM-laiformaat">
  <a:themeElements>
    <a:clrScheme name="Valitsusstiil">
      <a:dk1>
        <a:sysClr val="windowText" lastClr="000000"/>
      </a:dk1>
      <a:lt1>
        <a:sysClr val="window" lastClr="FFFFFF"/>
      </a:lt1>
      <a:dk2>
        <a:srgbClr val="006EB5"/>
      </a:dk2>
      <a:lt2>
        <a:srgbClr val="E7E6E6"/>
      </a:lt2>
      <a:accent1>
        <a:srgbClr val="006EB5"/>
      </a:accent1>
      <a:accent2>
        <a:srgbClr val="F0A321"/>
      </a:accent2>
      <a:accent3>
        <a:srgbClr val="003087"/>
      </a:accent3>
      <a:accent4>
        <a:srgbClr val="90C8E8"/>
      </a:accent4>
      <a:accent5>
        <a:srgbClr val="E76000"/>
      </a:accent5>
      <a:accent6>
        <a:srgbClr val="B9D9EB"/>
      </a:accent6>
      <a:hlink>
        <a:srgbClr val="006EB5"/>
      </a:hlink>
      <a:folHlink>
        <a:srgbClr val="003087"/>
      </a:folHlink>
    </a:clrScheme>
    <a:fontScheme name="Valitsusstiil">
      <a:majorFont>
        <a:latin typeface="Roboto Condensed"/>
        <a:ea typeface=""/>
        <a:cs typeface=""/>
      </a:majorFont>
      <a:minorFont>
        <a:latin typeface="Roboto Condensed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laidipõhi-ReM-laiformaat.potx" id="{F0723008-B671-46CD-93F2-77A2F6BF019C}" vid="{C832398A-6FB2-4737-9D82-5147C485ED65}"/>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146D117F1D773747A640133FF5FC5840" ma:contentTypeVersion="0" ma:contentTypeDescription="Loo uus dokument" ma:contentTypeScope="" ma:versionID="11abb3af0e75b034c92f307db3210f10">
  <xsd:schema xmlns:xsd="http://www.w3.org/2001/XMLSchema" xmlns:xs="http://www.w3.org/2001/XMLSchema" xmlns:p="http://schemas.microsoft.com/office/2006/metadata/properties" targetNamespace="http://schemas.microsoft.com/office/2006/metadata/properties" ma:root="true" ma:fieldsID="24829003ea5599f82e51e6246525cd5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utüüp"/>
        <xsd:element ref="dc:title" minOccurs="0" maxOccurs="1" ma:index="4" ma:displayName="Pealkiri"/>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CC6F811-3FDF-475C-AF33-0DA2D573D7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F18B44AB-E502-4A28-968B-1E59C5C7A4A5}">
  <ds:schemaRefs>
    <ds:schemaRef ds:uri="http://schemas.microsoft.com/sharepoint/v3/contenttype/forms"/>
  </ds:schemaRefs>
</ds:datastoreItem>
</file>

<file path=customXml/itemProps3.xml><?xml version="1.0" encoding="utf-8"?>
<ds:datastoreItem xmlns:ds="http://schemas.openxmlformats.org/officeDocument/2006/customXml" ds:itemID="{F80CAEB7-3708-49BF-A034-AD2134535110}">
  <ds:schemaRefs>
    <ds:schemaRef ds:uri="http://www.w3.org/XML/1998/namespace"/>
    <ds:schemaRef ds:uri="http://purl.org/dc/elements/1.1/"/>
    <ds:schemaRef ds:uri="http://purl.org/dc/terms/"/>
    <ds:schemaRef ds:uri="http://schemas.microsoft.com/office/2006/metadata/properties"/>
    <ds:schemaRef ds:uri="http://purl.org/dc/dcmitype/"/>
    <ds:schemaRef ds:uri="http://schemas.microsoft.com/office/2006/documentManagement/types"/>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slaidipõhi-ReM-laiformaat (2)</Template>
  <TotalTime>31473</TotalTime>
  <Words>1917</Words>
  <Application>Microsoft Office PowerPoint</Application>
  <PresentationFormat>Kohandatud</PresentationFormat>
  <Paragraphs>188</Paragraphs>
  <Slides>23</Slides>
  <Notes>22</Notes>
  <HiddenSlides>0</HiddenSlides>
  <MMClips>0</MMClips>
  <ScaleCrop>false</ScaleCrop>
  <HeadingPairs>
    <vt:vector size="6" baseType="variant">
      <vt:variant>
        <vt:lpstr>Kasutatud fondid</vt:lpstr>
      </vt:variant>
      <vt:variant>
        <vt:i4>3</vt:i4>
      </vt:variant>
      <vt:variant>
        <vt:lpstr>Kujundus</vt:lpstr>
      </vt:variant>
      <vt:variant>
        <vt:i4>1</vt:i4>
      </vt:variant>
      <vt:variant>
        <vt:lpstr>Slaidipealkirjad</vt:lpstr>
      </vt:variant>
      <vt:variant>
        <vt:i4>23</vt:i4>
      </vt:variant>
    </vt:vector>
  </HeadingPairs>
  <TitlesOfParts>
    <vt:vector size="27" baseType="lpstr">
      <vt:lpstr>Arial</vt:lpstr>
      <vt:lpstr>Roboto Condensed</vt:lpstr>
      <vt:lpstr>Times New Roman</vt:lpstr>
      <vt:lpstr>slaidipõhi-eu2017-MeM-laiformaat</vt:lpstr>
      <vt:lpstr>Perioodi 2023–2027 põllumajandusliku tegevusega alustava noore ettevõtja soodustamise investeeringutoetus </vt:lpstr>
      <vt:lpstr>PowerPointi esitlus</vt:lpstr>
      <vt:lpstr>Põllumajandusliku tegevusega alustava noore ettevõtja soodustamise investeeringutoetus </vt:lpstr>
      <vt:lpstr>Toetatavad tegevused</vt:lpstr>
      <vt:lpstr>Toetatavad tegevused - põllumajandusettevõtte omandamine</vt:lpstr>
      <vt:lpstr>Toetatavad tegevused - investeering</vt:lpstr>
      <vt:lpstr>Muud tegevused</vt:lpstr>
      <vt:lpstr>Äriplaan</vt:lpstr>
      <vt:lpstr>Äriplaan - kavandatavad tegevuste toetusõiguslikkus</vt:lpstr>
      <vt:lpstr>Taotleja – noor põllumajandustootja</vt:lpstr>
      <vt:lpstr>Põllumajandusalane töökogemus</vt:lpstr>
      <vt:lpstr>Nõuded taotlejale </vt:lpstr>
      <vt:lpstr>Toetuse taotlemine</vt:lpstr>
      <vt:lpstr>Kulude mõistlikkuse tõendamiseks </vt:lpstr>
      <vt:lpstr>Hindamiskriteeriumid</vt:lpstr>
      <vt:lpstr>Hindamiskriteeriumid</vt:lpstr>
      <vt:lpstr>Toetatava tegevuse elluviimise ja kestuse nõuded</vt:lpstr>
      <vt:lpstr>Toetuse saaja kohustused</vt:lpstr>
      <vt:lpstr>Toetuse saaja kohustused- aktiivne põllumajandustootja</vt:lpstr>
      <vt:lpstr>Toetuse saaja kohustused- aktiivne põllumajandustootja</vt:lpstr>
      <vt:lpstr>Toetuse maksmine</vt:lpstr>
      <vt:lpstr>Toetuse maksmisest keeldumine</vt:lpstr>
      <vt:lpstr> Aitäh!  Katlin.roose@agri.ee  </vt:lpstr>
    </vt:vector>
  </TitlesOfParts>
  <Manager/>
  <Company>Maaeluministeerium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Ott</dc:creator>
  <cp:lastModifiedBy>Kätlin Roose</cp:lastModifiedBy>
  <cp:revision>481</cp:revision>
  <cp:lastPrinted>2024-04-16T07:53:00Z</cp:lastPrinted>
  <dcterms:created xsi:type="dcterms:W3CDTF">2024-02-21T09:13:46Z</dcterms:created>
  <dcterms:modified xsi:type="dcterms:W3CDTF">2025-09-04T13:50:28Z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0x010100146D117F1D773747A640133FF5FC5840</vt:lpwstr>
  </property>
</Properties>
</file>