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sldIdLst>
    <p:sldId id="268" r:id="rId5"/>
    <p:sldId id="277" r:id="rId6"/>
    <p:sldId id="283" r:id="rId7"/>
    <p:sldId id="282" r:id="rId8"/>
    <p:sldId id="278" r:id="rId9"/>
    <p:sldId id="284" r:id="rId10"/>
    <p:sldId id="293" r:id="rId11"/>
    <p:sldId id="294" r:id="rId12"/>
    <p:sldId id="292" r:id="rId13"/>
    <p:sldId id="295" r:id="rId14"/>
    <p:sldId id="296" r:id="rId15"/>
    <p:sldId id="298" r:id="rId16"/>
    <p:sldId id="299" r:id="rId17"/>
    <p:sldId id="301" r:id="rId18"/>
    <p:sldId id="300" r:id="rId19"/>
    <p:sldId id="280" r:id="rId20"/>
  </p:sldIdLst>
  <p:sldSz cx="8999538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586"/>
    <a:srgbClr val="999999"/>
    <a:srgbClr val="83CAFF"/>
    <a:srgbClr val="008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2713" autoAdjust="0"/>
  </p:normalViewPr>
  <p:slideViewPr>
    <p:cSldViewPr>
      <p:cViewPr varScale="1">
        <p:scale>
          <a:sx n="56" d="100"/>
          <a:sy n="56" d="100"/>
        </p:scale>
        <p:origin x="148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816725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312490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02085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0500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04491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/>
            </a:lvl1pPr>
          </a:lstStyle>
          <a:p>
            <a:r>
              <a:rPr lang="et-EE" dirty="0"/>
              <a:t>Esitlusslaidide 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  <a:p>
            <a:endParaRPr lang="et-EE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eesnimi.perenimi@agri.ee</a:t>
            </a:r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forename.surname@institution.ee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631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eesnimi@perenimi@agri.ee</a:t>
            </a:r>
            <a:endParaRPr lang="et-EE" dirty="0"/>
          </a:p>
          <a:p>
            <a:r>
              <a:rPr lang="et-EE" dirty="0"/>
              <a:t>Telefon, Skype, Facebook vms</a:t>
            </a:r>
          </a:p>
          <a:p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115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õpu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Thank</a:t>
            </a:r>
            <a:r>
              <a:rPr lang="et-EE" dirty="0"/>
              <a:t> </a:t>
            </a:r>
            <a:r>
              <a:rPr lang="et-EE" dirty="0" err="1"/>
              <a:t>you</a:t>
            </a:r>
            <a:r>
              <a:rPr lang="et-EE" dirty="0"/>
              <a:t>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3636293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/>
              <a:t>forename.surname@agri.ee</a:t>
            </a:r>
          </a:p>
          <a:p>
            <a:r>
              <a:rPr lang="et-EE" dirty="0" err="1"/>
              <a:t>Phone</a:t>
            </a:r>
            <a:r>
              <a:rPr lang="et-EE" dirty="0"/>
              <a:t>, Skype, Facebook </a:t>
            </a:r>
            <a:r>
              <a:rPr lang="et-EE" dirty="0" err="1"/>
              <a:t>etc</a:t>
            </a:r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619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4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3 lõvi - val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 err="1"/>
              <a:t>Presentation</a:t>
            </a:r>
            <a:r>
              <a:rPr lang="et-EE" dirty="0"/>
              <a:t> </a:t>
            </a:r>
            <a:r>
              <a:rPr lang="et-EE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et-EE" sz="1800" b="0" i="0" u="none" strike="noStrike" cap="none" normalizeH="0" baseline="0" dirty="0">
                <a:ln>
                  <a:noFill/>
                </a:ln>
                <a:noFill/>
                <a:effectLst/>
                <a:latin typeface="Roboto Condensed" panose="02000000000000000000" pitchFamily="2" charset="0"/>
                <a:ea typeface="Microsoft YaHei" panose="020B0503020204020204" pitchFamily="34" charset="-122"/>
              </a:rPr>
              <a:t>S</a:t>
            </a:r>
            <a:endParaRPr kumimoji="0" lang="en-US" sz="1800" b="0" i="0" u="none" strike="noStrike" cap="none" normalizeH="0" baseline="0" dirty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Esitlusslaidide 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57707" cy="104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54" userDrawn="1">
          <p15:clr>
            <a:srgbClr val="FBAE40"/>
          </p15:clr>
        </p15:guide>
        <p15:guide id="2" pos="283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3 lõvi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Presentation</a:t>
            </a:r>
            <a:r>
              <a:rPr lang="et-EE" dirty="0"/>
              <a:t> </a:t>
            </a:r>
            <a:r>
              <a:rPr lang="et-EE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14.12.2013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61" y="359767"/>
            <a:ext cx="3086828" cy="104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9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st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 baseline="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Esitlusslaidide pealkiri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/>
              <a:t>struktuuriüksus / ametinimetus</a:t>
            </a:r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53" y="503783"/>
            <a:ext cx="3168352" cy="78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7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- eng - vapp - sin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800538"/>
            <a:ext cx="8999538" cy="5040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 err="1"/>
              <a:t>Presentation</a:t>
            </a:r>
            <a:r>
              <a:rPr lang="et-EE" dirty="0"/>
              <a:t> </a:t>
            </a:r>
            <a:r>
              <a:rPr lang="et-EE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04000" y="4525200"/>
            <a:ext cx="7200000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 err="1"/>
              <a:t>Forename</a:t>
            </a:r>
            <a:r>
              <a:rPr lang="et-EE" dirty="0"/>
              <a:t> </a:t>
            </a:r>
            <a:r>
              <a:rPr lang="et-EE" dirty="0" err="1"/>
              <a:t>Surname</a:t>
            </a:r>
            <a:endParaRPr lang="et-EE" dirty="0"/>
          </a:p>
          <a:p>
            <a:r>
              <a:rPr lang="et-EE" dirty="0" err="1"/>
              <a:t>Department</a:t>
            </a:r>
            <a:r>
              <a:rPr lang="et-EE" dirty="0"/>
              <a:t> / </a:t>
            </a:r>
            <a:r>
              <a:rPr lang="et-EE" dirty="0" err="1"/>
              <a:t>Occupation</a:t>
            </a:r>
            <a:endParaRPr lang="et-EE" dirty="0"/>
          </a:p>
          <a:p>
            <a:endParaRPr lang="et-EE" dirty="0"/>
          </a:p>
          <a:p>
            <a:r>
              <a:rPr lang="et-EE" dirty="0"/>
              <a:t>01.07.2023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74" y="511937"/>
            <a:ext cx="3384376" cy="779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0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0" indent="0">
              <a:spcAft>
                <a:spcPts val="800"/>
              </a:spcAft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600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237" y="540000"/>
            <a:ext cx="7920000" cy="1080000"/>
          </a:xfrm>
        </p:spPr>
        <p:txBody>
          <a:bodyPr tIns="54000" anchor="t" anchorCtr="0"/>
          <a:lstStyle>
            <a:lvl1pPr>
              <a:defRPr sz="3600" b="1"/>
            </a:lvl1pPr>
          </a:lstStyle>
          <a:p>
            <a:r>
              <a:rPr lang="en-US" dirty="0" err="1"/>
              <a:t>Slaidi</a:t>
            </a:r>
            <a:r>
              <a:rPr lang="en-US" dirty="0"/>
              <a:t> </a:t>
            </a:r>
            <a:r>
              <a:rPr lang="en-US" dirty="0" err="1"/>
              <a:t>pealkiri</a:t>
            </a:r>
            <a:r>
              <a:rPr lang="en-US" dirty="0"/>
              <a:t> </a:t>
            </a:r>
            <a:r>
              <a:rPr lang="en-US" dirty="0" err="1"/>
              <a:t>vajadusel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kahel</a:t>
            </a:r>
            <a:r>
              <a:rPr lang="en-US" dirty="0"/>
              <a:t>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9" y="1768475"/>
            <a:ext cx="7920000" cy="4513263"/>
          </a:xfrm>
        </p:spPr>
        <p:txBody>
          <a:bodyPr/>
          <a:lstStyle>
            <a:lvl1pPr marL="432000" indent="-324000">
              <a:spcAft>
                <a:spcPts val="800"/>
              </a:spcAft>
              <a:buClr>
                <a:srgbClr val="0084D1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0" indent="0"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defRPr/>
            </a:lvl3pPr>
            <a:lvl4pPr marL="0" indent="0">
              <a:spcAft>
                <a:spcPts val="0"/>
              </a:spcAft>
              <a:defRPr/>
            </a:lvl4pPr>
            <a:lvl5pPr marL="0" indent="0">
              <a:spcAft>
                <a:spcPts val="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967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8999538" cy="6840538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4000" y="2448000"/>
            <a:ext cx="7200000" cy="1800000"/>
          </a:xfrm>
        </p:spPr>
        <p:txBody>
          <a:bodyPr tIns="86400" anchor="ctr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Vahepealkiri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7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51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A857D3-8977-4B76-8A8E-76EC884CC3A4}" type="slidenum">
              <a:rPr lang="et-EE" altLang="en-US"/>
              <a:pPr/>
              <a:t>‹#›</a:t>
            </a:fld>
            <a:endParaRPr lang="et-E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65" r:id="rId4"/>
    <p:sldLayoutId id="2147483671" r:id="rId5"/>
    <p:sldLayoutId id="2147483672" r:id="rId6"/>
    <p:sldLayoutId id="2147483650" r:id="rId7"/>
    <p:sldLayoutId id="2147483662" r:id="rId8"/>
    <p:sldLayoutId id="2147483673" r:id="rId9"/>
    <p:sldLayoutId id="2147483660" r:id="rId10"/>
    <p:sldLayoutId id="2147483666" r:id="rId11"/>
    <p:sldLayoutId id="2147483663" r:id="rId12"/>
    <p:sldLayoutId id="2147483669" r:id="rId13"/>
    <p:sldLayoutId id="2147483674" r:id="rId14"/>
    <p:sldLayoutId id="2147483675" r:id="rId15"/>
    <p:sldLayoutId id="2147483655" r:id="rId16"/>
  </p:sldLayoutIdLst>
  <p:txStyles>
    <p:titleStyle>
      <a:lvl1pPr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2pPr>
      <a:lvl3pPr marL="1143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3pPr>
      <a:lvl4pPr marL="1600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4pPr>
      <a:lvl5pPr marL="20574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5pPr>
      <a:lvl6pPr marL="25146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6pPr>
      <a:lvl7pPr marL="29718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7pPr>
      <a:lvl8pPr marL="34290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8pPr>
      <a:lvl9pPr marL="3886200" indent="-228600" algn="l" defTabSz="449263" rtl="0" eaLnBrk="1" fontAlgn="base" hangingPunct="1">
        <a:lnSpc>
          <a:spcPct val="8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700">
          <a:solidFill>
            <a:srgbClr val="000000"/>
          </a:solidFill>
          <a:latin typeface="Roboto Condensed" panose="02000000000000000000" pitchFamily="2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1" fontAlgn="base" hangingPunct="1">
        <a:lnSpc>
          <a:spcPct val="110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110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110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u.err.ee/1609331526/hara-sadama-perenaine-kulastajad-utlevad-meile-et-arge-siin-midagi-muutke" TargetMode="External"/><Relationship Id="rId3" Type="http://schemas.openxmlformats.org/officeDocument/2006/relationships/hyperlink" Target="https://virumaateataja.postimees.ee/8014031/vosu-sadam-osales-jarjekordsel-avatud-kalasadamate-paeval" TargetMode="External"/><Relationship Id="rId7" Type="http://schemas.openxmlformats.org/officeDocument/2006/relationships/hyperlink" Target="https://www.pollumajandus.ee/uudised/2024/05/03/kalale-sadamad-ootavad-kulla" TargetMode="External"/><Relationship Id="rId2" Type="http://schemas.openxmlformats.org/officeDocument/2006/relationships/hyperlink" Target="https://virumaateataja.postimees.ee/8012874/kalasadamate-paev-toob-mereaarset-roomu-kogu-perel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roonika.delfi.ee/artikkel/120290412/fotod-parnus-sai-kalasadamate-paeval-naha-pesuehtsat-robotlaeva" TargetMode="External"/><Relationship Id="rId5" Type="http://schemas.openxmlformats.org/officeDocument/2006/relationships/hyperlink" Target="https://online.le.ee/2024/05/04/galerii-avatud-kalasadamad-meelitasid-kulastajaid-varske-kalaga/" TargetMode="External"/><Relationship Id="rId10" Type="http://schemas.openxmlformats.org/officeDocument/2006/relationships/hyperlink" Target="https://maablogi.ee/2024/05/15/ranna-ja-siseveekalurid-saavad-kusida-toetust-puugivahendite-valjavahetamiseks/" TargetMode="External"/><Relationship Id="rId4" Type="http://schemas.openxmlformats.org/officeDocument/2006/relationships/hyperlink" Target="https://sakala.postimees.ee/8014010/vanasauna-sadamas-peeti-angerjalastide-all-kalapidu" TargetMode="External"/><Relationship Id="rId9" Type="http://schemas.openxmlformats.org/officeDocument/2006/relationships/hyperlink" Target="https://duoplay.ee/9644/telehommik?ep=75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r.ee/1609358568/uleminek-puugiandmete-elektroonilisele-esitamisele-teeb-kalurid-murelikuks" TargetMode="External"/><Relationship Id="rId2" Type="http://schemas.openxmlformats.org/officeDocument/2006/relationships/hyperlink" Target="https://www.pollumajandus.ee/uudised/2024/05/15/kalurid-saavad-toetust-hulgekindlate-puugivahendite-ostuks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uoplay.ee/9644/telehommik?ep=75" TargetMode="External"/><Relationship Id="rId2" Type="http://schemas.openxmlformats.org/officeDocument/2006/relationships/hyperlink" Target="https://saartehaal.postimees.ee/7995984/riik-toetab-kalandusettevotete-ekspordivoimekuse-edendamist-3-miljonig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bWKSfkjz6HQ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llumajandus.ee/uudised/2024/04/16/eestimaalased-peaksid-sooma-marksa-rohkem-kala" TargetMode="External"/><Relationship Id="rId2" Type="http://schemas.openxmlformats.org/officeDocument/2006/relationships/hyperlink" Target="https://rohe.geenius.ee/rubriik/uudis/soome-palju-liha-aga-vahe-kala-kas-kalatooteid-pole-piisavalt-saada-voi-on-need-liiga-kallid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tervis.postimees.ee/8001327/uus-uuring-naitab-et-eestimaalased-soovad-liiga-vahe-just-seda-toi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5C53-7CE9-C732-ACBF-7D9DDDE4A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377" y="3132237"/>
            <a:ext cx="7272008" cy="1296144"/>
          </a:xfrm>
        </p:spPr>
        <p:txBody>
          <a:bodyPr/>
          <a:lstStyle/>
          <a:p>
            <a:pPr algn="ctr"/>
            <a:r>
              <a:rPr lang="et-E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Ülevaade EMKVF teavitustegevustest </a:t>
            </a:r>
            <a:br>
              <a:rPr lang="fi-FI" sz="3200" dirty="0"/>
            </a:br>
            <a:endParaRPr lang="et-EE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3104B2-7039-2218-27E1-F063CA38B8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929" y="323925"/>
            <a:ext cx="2376264" cy="1196053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C89A19A0-DFC6-0595-1278-0A80B73C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11989" y="5652517"/>
            <a:ext cx="1960188" cy="792088"/>
          </a:xfrm>
        </p:spPr>
        <p:txBody>
          <a:bodyPr/>
          <a:lstStyle/>
          <a:p>
            <a:r>
              <a:rPr lang="et-EE" dirty="0"/>
              <a:t>Heili Sõrmus</a:t>
            </a:r>
          </a:p>
          <a:p>
            <a:r>
              <a:rPr lang="et-EE" dirty="0"/>
              <a:t>19.06.2024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93879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Tehtud teavitustegevused 2024. aastal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ABB3-E2BA-49C1-1BD4-9C1057E0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2" y="1260029"/>
            <a:ext cx="7920000" cy="359971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Mai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1DA378-78C8-E50E-E378-694AC1391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73079"/>
              </p:ext>
            </p:extLst>
          </p:nvPr>
        </p:nvGraphicFramePr>
        <p:xfrm>
          <a:off x="95525" y="1620000"/>
          <a:ext cx="8724723" cy="5058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241">
                  <a:extLst>
                    <a:ext uri="{9D8B030D-6E8A-4147-A177-3AD203B41FA5}">
                      <a16:colId xmlns:a16="http://schemas.microsoft.com/office/drawing/2014/main" val="2921753560"/>
                    </a:ext>
                  </a:extLst>
                </a:gridCol>
                <a:gridCol w="1922804">
                  <a:extLst>
                    <a:ext uri="{9D8B030D-6E8A-4147-A177-3AD203B41FA5}">
                      <a16:colId xmlns:a16="http://schemas.microsoft.com/office/drawing/2014/main" val="3456928837"/>
                    </a:ext>
                  </a:extLst>
                </a:gridCol>
                <a:gridCol w="3893678">
                  <a:extLst>
                    <a:ext uri="{9D8B030D-6E8A-4147-A177-3AD203B41FA5}">
                      <a16:colId xmlns:a16="http://schemas.microsoft.com/office/drawing/2014/main" val="2819049693"/>
                    </a:ext>
                  </a:extLst>
                </a:gridCol>
              </a:tblGrid>
              <a:tr h="345433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KAJASTUSED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05995"/>
                  </a:ext>
                </a:extLst>
              </a:tr>
              <a:tr h="2677108">
                <a:tc>
                  <a:txBody>
                    <a:bodyPr/>
                    <a:lstStyle/>
                    <a:p>
                      <a:r>
                        <a:rPr lang="et-EE" noProof="0" dirty="0"/>
                        <a:t>Avatud kalasadamate päev</a:t>
                      </a:r>
                    </a:p>
                    <a:p>
                      <a:endParaRPr lang="et-EE" noProof="0" dirty="0"/>
                    </a:p>
                    <a:p>
                      <a:r>
                        <a:rPr lang="et-EE" noProof="0" dirty="0"/>
                        <a:t>Korraldajad: </a:t>
                      </a:r>
                    </a:p>
                    <a:p>
                      <a:r>
                        <a:rPr lang="et-EE" noProof="0" dirty="0"/>
                        <a:t>kalanduse teabekeskus ja 8 kalanduspiirkonna tegevusrühmad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noProof="0" dirty="0"/>
                        <a:t>sotsiaalmeedia</a:t>
                      </a:r>
                    </a:p>
                    <a:p>
                      <a:endParaRPr lang="et-E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Digiväljaanded:</a:t>
                      </a:r>
                    </a:p>
                    <a:p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2"/>
                        </a:rPr>
                        <a:t>Virumaa Teataja (02.05.2024)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3"/>
                        </a:rPr>
                        <a:t>Virumaa Teataja (04.05.2024)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4"/>
                        </a:rPr>
                        <a:t>Sakala (07.05.2024)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5"/>
                        </a:rPr>
                        <a:t>Lääne Elu (07.05.2024)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6"/>
                        </a:rPr>
                        <a:t>Kroonika.delfi.ee (04.05.2024)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7"/>
                        </a:rPr>
                        <a:t>Põllumajandus.ee / Äripäev (03.05.2024)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8"/>
                        </a:rPr>
                        <a:t>ERR.ee (03.05.2024)</a:t>
                      </a:r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044882"/>
                  </a:ext>
                </a:extLst>
              </a:tr>
              <a:tr h="1857893">
                <a:tc>
                  <a:txBody>
                    <a:bodyPr/>
                    <a:lstStyle/>
                    <a:p>
                      <a:r>
                        <a:rPr lang="et-EE" noProof="0" dirty="0"/>
                        <a:t>Toetus hülgekindlate püügivahendite ja hülgepeletite ostuks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Pressiteade, sotsiaalmeedia, blogiartikkel Maablogis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noProof="0" dirty="0" err="1">
                          <a:solidFill>
                            <a:srgbClr val="004586"/>
                          </a:solidFill>
                        </a:rPr>
                        <a:t>Televisoon</a:t>
                      </a:r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noProof="0" dirty="0"/>
                        <a:t> </a:t>
                      </a:r>
                      <a:r>
                        <a:rPr lang="et-EE" noProof="0" dirty="0">
                          <a:hlinkClick r:id="rId9"/>
                        </a:rPr>
                        <a:t>Telehommik, Kanal 2 (29.05.2024</a:t>
                      </a:r>
                      <a:endParaRPr lang="et-EE" b="0" noProof="0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b="0" noProof="0" dirty="0">
                        <a:solidFill>
                          <a:schemeClr val="dk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noProof="0" dirty="0">
                          <a:solidFill>
                            <a:srgbClr val="004586"/>
                          </a:solidFill>
                          <a:hlinkClick r:id="rId10"/>
                        </a:rPr>
                        <a:t>Blogiartikkel </a:t>
                      </a:r>
                      <a:r>
                        <a:rPr lang="et-EE" noProof="0" dirty="0">
                          <a:hlinkClick r:id="rId10"/>
                        </a:rPr>
                        <a:t>Maablogis (15.05.2024</a:t>
                      </a:r>
                      <a:r>
                        <a:rPr lang="et-EE" noProof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781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Tehtud teavitustegevused 2024. aastal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ABB3-E2BA-49C1-1BD4-9C1057E0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026" y="1265544"/>
            <a:ext cx="7920000" cy="359971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Mai (2)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1DA378-78C8-E50E-E378-694AC1391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34978"/>
              </p:ext>
            </p:extLst>
          </p:nvPr>
        </p:nvGraphicFramePr>
        <p:xfrm>
          <a:off x="107739" y="1794470"/>
          <a:ext cx="8712967" cy="3191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6485">
                  <a:extLst>
                    <a:ext uri="{9D8B030D-6E8A-4147-A177-3AD203B41FA5}">
                      <a16:colId xmlns:a16="http://schemas.microsoft.com/office/drawing/2014/main" val="2921753560"/>
                    </a:ext>
                  </a:extLst>
                </a:gridCol>
                <a:gridCol w="1922804">
                  <a:extLst>
                    <a:ext uri="{9D8B030D-6E8A-4147-A177-3AD203B41FA5}">
                      <a16:colId xmlns:a16="http://schemas.microsoft.com/office/drawing/2014/main" val="3456928837"/>
                    </a:ext>
                  </a:extLst>
                </a:gridCol>
                <a:gridCol w="3893678">
                  <a:extLst>
                    <a:ext uri="{9D8B030D-6E8A-4147-A177-3AD203B41FA5}">
                      <a16:colId xmlns:a16="http://schemas.microsoft.com/office/drawing/2014/main" val="2819049693"/>
                    </a:ext>
                  </a:extLst>
                </a:gridCol>
              </a:tblGrid>
              <a:tr h="334738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KAJASTUSED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05995"/>
                  </a:ext>
                </a:extLst>
              </a:tr>
              <a:tr h="1362501">
                <a:tc>
                  <a:txBody>
                    <a:bodyPr/>
                    <a:lstStyle/>
                    <a:p>
                      <a:r>
                        <a:rPr lang="et-EE" noProof="0" dirty="0"/>
                        <a:t>Toetus hülgekindlate püügivahendite ja hülgepeletite ostuks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Pressiteade, sotsiaalmeedia, blogiartikkel Maablogis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Digiväljaanded: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noProof="0" dirty="0">
                          <a:hlinkClick r:id="rId2"/>
                        </a:rPr>
                        <a:t>Põllumajandus.ee, Äripäev (16.05.2024)</a:t>
                      </a: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781867"/>
                  </a:ext>
                </a:extLst>
              </a:tr>
              <a:tr h="1362501">
                <a:tc>
                  <a:txBody>
                    <a:bodyPr/>
                    <a:lstStyle/>
                    <a:p>
                      <a:r>
                        <a:rPr lang="et-EE" noProof="0" dirty="0"/>
                        <a:t>PERK - E-püügiandmete rakendus kutselistele kaluritele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Teemapakkumine - intervjuu, Kristi Ilves (31.05.2024)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Televisioon:</a:t>
                      </a: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noProof="0" dirty="0">
                          <a:hlinkClick r:id="rId3"/>
                        </a:rPr>
                        <a:t>ERR, AK uudised (31.05.2024)</a:t>
                      </a: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Digiväljaanded:</a:t>
                      </a:r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noProof="0" dirty="0">
                          <a:hlinkClick r:id="rId3"/>
                        </a:rPr>
                        <a:t>ERR.ee (31.05.2024)</a:t>
                      </a:r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423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72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Eelolevad teavitustegevused 2024. aastal</a:t>
            </a:r>
            <a:endParaRPr lang="et-E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22E932-1340-A492-D709-EC0432477BD7}"/>
              </a:ext>
            </a:extLst>
          </p:cNvPr>
          <p:cNvSpPr txBox="1">
            <a:spLocks/>
          </p:cNvSpPr>
          <p:nvPr/>
        </p:nvSpPr>
        <p:spPr bwMode="auto">
          <a:xfrm>
            <a:off x="143158" y="1354053"/>
            <a:ext cx="7920000" cy="35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Juuni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Pressiteade, sotsiaalmeedia, blogiartikkel Maablogis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 ja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 ja 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F695CFB-19C5-CEDF-E335-1DDCC167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333194"/>
              </p:ext>
            </p:extLst>
          </p:nvPr>
        </p:nvGraphicFramePr>
        <p:xfrm>
          <a:off x="128623" y="1811533"/>
          <a:ext cx="864096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63122525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1380159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413599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14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PERK (e-püügiandmete rakendus kutselistele kaluritele)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Pressiteade, sotsiaalmeedia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Teema: koolitused jätkuvad ka suvel, eesmärk innustada koolitustel osalema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4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Kalade kudemistingimuste parendamise toetus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Pressiteade, sotsiaalmeedia</a:t>
                      </a:r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008739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4BB3FFE-0081-7F7D-4151-FCE8B666E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334334"/>
              </p:ext>
            </p:extLst>
          </p:nvPr>
        </p:nvGraphicFramePr>
        <p:xfrm>
          <a:off x="143679" y="4798815"/>
          <a:ext cx="8625903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301">
                  <a:extLst>
                    <a:ext uri="{9D8B030D-6E8A-4147-A177-3AD203B41FA5}">
                      <a16:colId xmlns:a16="http://schemas.microsoft.com/office/drawing/2014/main" val="2702825768"/>
                    </a:ext>
                  </a:extLst>
                </a:gridCol>
                <a:gridCol w="1984845">
                  <a:extLst>
                    <a:ext uri="{9D8B030D-6E8A-4147-A177-3AD203B41FA5}">
                      <a16:colId xmlns:a16="http://schemas.microsoft.com/office/drawing/2014/main" val="3057520637"/>
                    </a:ext>
                  </a:extLst>
                </a:gridCol>
                <a:gridCol w="3765757">
                  <a:extLst>
                    <a:ext uri="{9D8B030D-6E8A-4147-A177-3AD203B41FA5}">
                      <a16:colId xmlns:a16="http://schemas.microsoft.com/office/drawing/2014/main" val="3720996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noProof="0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0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t-EE" noProof="0" dirty="0">
                          <a:effectLst/>
                        </a:rPr>
                        <a:t>Perioodi 2021-2027 kalapüügi- ja vesiviiljelussektori töötlemisinvesteeringute toetus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noProof="0" dirty="0"/>
                        <a:t>Pressiteade, sotsiaalmeedia, artikkel Maablogis</a:t>
                      </a:r>
                    </a:p>
                    <a:p>
                      <a:endParaRPr lang="et-E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88020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D83AF4A-9B9A-6D58-9217-1168166924C8}"/>
              </a:ext>
            </a:extLst>
          </p:cNvPr>
          <p:cNvSpPr txBox="1">
            <a:spLocks/>
          </p:cNvSpPr>
          <p:nvPr/>
        </p:nvSpPr>
        <p:spPr bwMode="auto">
          <a:xfrm>
            <a:off x="128623" y="4201892"/>
            <a:ext cx="7920000" cy="35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Juuli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598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Eelolevad teavitustegevused 2024. aastal</a:t>
            </a:r>
            <a:endParaRPr lang="et-E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22E932-1340-A492-D709-EC0432477BD7}"/>
              </a:ext>
            </a:extLst>
          </p:cNvPr>
          <p:cNvSpPr txBox="1">
            <a:spLocks/>
          </p:cNvSpPr>
          <p:nvPr/>
        </p:nvSpPr>
        <p:spPr bwMode="auto">
          <a:xfrm>
            <a:off x="143158" y="1354053"/>
            <a:ext cx="7920000" cy="35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August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Pressiteade, sotsiaalmeedia, blogiartikkel Maablogis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 ja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</a:t>
            </a: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F695CFB-19C5-CEDF-E335-1DDCC167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38732"/>
              </p:ext>
            </p:extLst>
          </p:nvPr>
        </p:nvGraphicFramePr>
        <p:xfrm>
          <a:off x="128623" y="1811533"/>
          <a:ext cx="864096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63122525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1380159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413599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145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Estonian fisheries sector today and tomorrow</a:t>
                      </a:r>
                      <a:endParaRPr lang="et-E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Consumption trends of fish and fishery products in Estonia</a:t>
                      </a:r>
                      <a:endParaRPr lang="et-E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Artiklid väljaandes Eurofish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46661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4BB3FFE-0081-7F7D-4151-FCE8B666E8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108831"/>
              </p:ext>
            </p:extLst>
          </p:nvPr>
        </p:nvGraphicFramePr>
        <p:xfrm>
          <a:off x="115103" y="4345464"/>
          <a:ext cx="8625903" cy="2282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301">
                  <a:extLst>
                    <a:ext uri="{9D8B030D-6E8A-4147-A177-3AD203B41FA5}">
                      <a16:colId xmlns:a16="http://schemas.microsoft.com/office/drawing/2014/main" val="2702825768"/>
                    </a:ext>
                  </a:extLst>
                </a:gridCol>
                <a:gridCol w="2019712">
                  <a:extLst>
                    <a:ext uri="{9D8B030D-6E8A-4147-A177-3AD203B41FA5}">
                      <a16:colId xmlns:a16="http://schemas.microsoft.com/office/drawing/2014/main" val="3057520637"/>
                    </a:ext>
                  </a:extLst>
                </a:gridCol>
                <a:gridCol w="3730890">
                  <a:extLst>
                    <a:ext uri="{9D8B030D-6E8A-4147-A177-3AD203B41FA5}">
                      <a16:colId xmlns:a16="http://schemas.microsoft.com/office/drawing/2014/main" val="3720996466"/>
                    </a:ext>
                  </a:extLst>
                </a:gridCol>
              </a:tblGrid>
              <a:tr h="453242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00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t-EE" noProof="0" dirty="0">
                          <a:effectLst/>
                        </a:rPr>
                        <a:t>EL-i andmekogumisprogrammi meetme tutvustamine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avalik üritus, artikkel üleriigilises meedias, fotod, järelvideo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188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t-EE" noProof="0" dirty="0">
                          <a:effectLst/>
                        </a:rPr>
                        <a:t>Fondi tutvustusüritused 8 kalanduspiirkonnas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avalik üritus, pressiteade, sotsiaalmeedia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8196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D83AF4A-9B9A-6D58-9217-1168166924C8}"/>
              </a:ext>
            </a:extLst>
          </p:cNvPr>
          <p:cNvSpPr txBox="1">
            <a:spLocks/>
          </p:cNvSpPr>
          <p:nvPr/>
        </p:nvSpPr>
        <p:spPr bwMode="auto">
          <a:xfrm>
            <a:off x="128623" y="3830412"/>
            <a:ext cx="7920000" cy="35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September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6163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Eelolevad teavitustegevused 2024. aastal</a:t>
            </a:r>
            <a:endParaRPr lang="et-E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22E932-1340-A492-D709-EC0432477BD7}"/>
              </a:ext>
            </a:extLst>
          </p:cNvPr>
          <p:cNvSpPr txBox="1">
            <a:spLocks/>
          </p:cNvSpPr>
          <p:nvPr/>
        </p:nvSpPr>
        <p:spPr bwMode="auto">
          <a:xfrm>
            <a:off x="143158" y="1354053"/>
            <a:ext cx="7920000" cy="35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0" indent="0" algn="l" defTabSz="449263" rtl="0" eaLnBrk="1" fontAlgn="base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Oktoober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Toetus hülgekindlate püügivahendite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Pressiteade, sotsiaalmeedia, blogiartikkel Maablogis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Põllumajandus.ee</a:t>
            </a:r>
            <a:r>
              <a:rPr lang="et-EE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, Äripäev</a:t>
            </a:r>
            <a:r>
              <a:rPr lang="fi-FI" sz="1800" b="1" i="0" u="none" strike="noStrike" kern="1200" dirty="0">
                <a:solidFill>
                  <a:srgbClr val="FFFFFF"/>
                </a:solidFill>
                <a:effectLst/>
                <a:latin typeface="Roboto Condensed Light" panose="02000000000000000000" pitchFamily="2" charset="0"/>
              </a:rPr>
              <a:t> (16.05.2024)</a:t>
            </a:r>
            <a:endParaRPr lang="et-EE" sz="1800" b="0" i="0" u="none" strike="noStrike" dirty="0">
              <a:effectLst/>
              <a:latin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F695CFB-19C5-CEDF-E335-1DDCC167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12801"/>
              </p:ext>
            </p:extLst>
          </p:nvPr>
        </p:nvGraphicFramePr>
        <p:xfrm>
          <a:off x="128623" y="1811533"/>
          <a:ext cx="8640960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63122525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1380159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413599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1453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Fondi tutvustavad üritused 8 kalanduspiirkonnas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Avalikud üritused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46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Perioodi 2021-2027 vesiviljeluse investeeringutoetus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Pressiteade</a:t>
                      </a:r>
                    </a:p>
                    <a:p>
                      <a:r>
                        <a:rPr lang="et-EE" dirty="0"/>
                        <a:t>Sotsiaalmeedia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t-E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537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t-EE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Ühise kommunikatsioonimeeskonna loomine ja koostöö alustamine (ministeerium, kalanduse teabekeskus, 8 tegevusrühma)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Ühiste sõnumite loomine ja võimendamine, rollide/ülesannete jagamine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Koostööpartnerid: ministeerium, kalanduse teabekeskus, 8 tegevusrühma, vajadusel kaasame kalanduse esindusorganisatsioone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627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510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81" y="539949"/>
            <a:ext cx="7920000" cy="1080000"/>
          </a:xfrm>
        </p:spPr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Osalemine kohalikku toitu propageerivates projektides</a:t>
            </a:r>
            <a:endParaRPr lang="et-EE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F695CFB-19C5-CEDF-E335-1DDCC167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110379"/>
              </p:ext>
            </p:extLst>
          </p:nvPr>
        </p:nvGraphicFramePr>
        <p:xfrm>
          <a:off x="107281" y="1811533"/>
          <a:ext cx="8662302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1662">
                  <a:extLst>
                    <a:ext uri="{9D8B030D-6E8A-4147-A177-3AD203B41FA5}">
                      <a16:colId xmlns:a16="http://schemas.microsoft.com/office/drawing/2014/main" val="263122525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138015903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413599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KOMMENTAARID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145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>
                          <a:effectLst/>
                        </a:rPr>
                        <a:t>Eesti toidupiirkond 2024 – Saaremaa, Muhu ja Ruhnu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t-EE" dirty="0">
                        <a:effectLst/>
                      </a:endParaRPr>
                    </a:p>
                    <a:p>
                      <a:r>
                        <a:rPr lang="et-EE" dirty="0">
                          <a:effectLst/>
                        </a:rPr>
                        <a:t>Korraldajad: SA Saaremaa </a:t>
                      </a:r>
                      <a:r>
                        <a:rPr lang="et-E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Turism, MTÜ Saaremaa Toidufestival</a:t>
                      </a:r>
                      <a:endParaRPr lang="fi-FI" dirty="0">
                        <a:effectLst/>
                      </a:endParaRPr>
                    </a:p>
                    <a:p>
                      <a:endParaRPr lang="et-E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dirty="0"/>
                        <a:t>avalikud üritused terve aasta jooksul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Ministeerium, kalanduse teabekeskus – vajab veel kokkuleppeid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34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Avatud talude päev 20.-21.07.2024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Avalik üritus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Kokku osaleb üle 350 talu, sh 8 kalanduse ettevõtet. Eelmisel aastal oli üritusel üle 280 000 külastuse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510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dirty="0"/>
                        <a:t>Kala nädal Eesti toidu kuu raames septembris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Avalike ürituste sari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Kalanduse teabekeskus</a:t>
                      </a:r>
                    </a:p>
                    <a:p>
                      <a:r>
                        <a:rPr lang="et-EE" dirty="0"/>
                        <a:t>Eesmärk tutvustada kala tänavatoiduna, et kõnetada nooremaid inimesi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952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322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5C53-7CE9-C732-ACBF-7D9DDDE4A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377" y="3132237"/>
            <a:ext cx="7272008" cy="1296144"/>
          </a:xfrm>
        </p:spPr>
        <p:txBody>
          <a:bodyPr/>
          <a:lstStyle/>
          <a:p>
            <a:pPr algn="ctr"/>
            <a:br>
              <a:rPr lang="et-E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t-EE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Suur tänu</a:t>
            </a:r>
            <a:r>
              <a:rPr lang="et-EE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fi-FI" sz="3200" dirty="0"/>
            </a:br>
            <a:endParaRPr lang="et-EE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3104B2-7039-2218-27E1-F063CA38B8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929" y="323925"/>
            <a:ext cx="2376264" cy="1196053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C89A19A0-DFC6-0595-1278-0A80B73C4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6033" y="5796532"/>
            <a:ext cx="1727966" cy="456667"/>
          </a:xfrm>
        </p:spPr>
        <p:txBody>
          <a:bodyPr/>
          <a:lstStyle/>
          <a:p>
            <a:r>
              <a:rPr lang="et-EE" dirty="0"/>
              <a:t>Heili Sõrmus</a:t>
            </a:r>
          </a:p>
        </p:txBody>
      </p:sp>
    </p:spTree>
    <p:extLst>
      <p:ext uri="{BB962C8B-B14F-4D97-AF65-F5344CB8AC3E}">
        <p14:creationId xmlns:p14="http://schemas.microsoft.com/office/powerpoint/2010/main" val="50476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27C3E-4252-540D-1090-1195477C7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Elanike teadlikkuse uuring Euroopa Merendus- ja Kalandusfondist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0E44-9FA8-568F-8C35-1DBF0CD01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9" y="1764085"/>
            <a:ext cx="7920000" cy="4517653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et-EE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Metoodika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Üldkogum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üle 15-aastane Eesti elanikkond, 1 102 616 elanikku (2019. aasta Statistikaameti andemetel); enne 2019. aastat 15-74-aastane elanikkond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Küsitlusmeetod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Omnibuss – 50% intervjuud standardiseeritud ankeedi alusel tahvelarvutitega + 50% Turu-uuringute AS veebipaneel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Planeeritud valim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1000 (500 telefoni-intervjuud + 500 veebipaneel)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Kaalumine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vastavalt üldkogumile soo, rahvuse, vanuse, hariduse, piirkonna ja asulatüübi järgi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Valimiviga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: 1000 vastaja puhul ±3,1%, väiksemate gruppide vaatlemisel võib viga olla suurem</a:t>
            </a:r>
          </a:p>
          <a:p>
            <a:pPr algn="l"/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Läbiviija: </a:t>
            </a: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Turu-uuringute AS</a:t>
            </a:r>
          </a:p>
          <a:p>
            <a:pPr marL="342900" indent="-342900"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et-EE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0878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27C3E-4252-540D-1090-1195477C7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540000"/>
            <a:ext cx="7920000" cy="720029"/>
          </a:xfrm>
        </p:spPr>
        <p:txBody>
          <a:bodyPr/>
          <a:lstStyle/>
          <a:p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Valimi jagunemine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7AEED61-CF8F-FCEF-E5E0-93B65228D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613" y="1050018"/>
            <a:ext cx="7599279" cy="52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27C3E-4252-540D-1090-1195477C7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Infovajadus EMKF kohta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B0E44-9FA8-568F-8C35-1DBF0CD01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7" y="1381818"/>
            <a:ext cx="7920000" cy="4949701"/>
          </a:xfrm>
        </p:spPr>
        <p:txBody>
          <a:bodyPr/>
          <a:lstStyle/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Selgus, et 52% elanikkonnast puudub huvi kutselise kalanduse ja toetuste kohta.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Ülejäänud vastuste seas domineeris enim soov saada teavet ajakirjandusest (23%).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Sotsiaalmeediast sooviks infot saada kuuendik elanikkonnast.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Ministeeriumi kodulehe vahendusel sooviks infot saada 18% ja PRIA kodulehe vahendusel 13% vastanutest. 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Reklaamidest ja meililisti kaudu ootab infot vaid 6% vastajaist. 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Võrreldes eelmise aastaga pole tulemused oluliselt muutunud.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8C651-2521-4353-93C5-B6B3019412A1}"/>
              </a:ext>
            </a:extLst>
          </p:cNvPr>
          <p:cNvSpPr txBox="1"/>
          <p:nvPr/>
        </p:nvSpPr>
        <p:spPr>
          <a:xfrm>
            <a:off x="2212797" y="2196133"/>
            <a:ext cx="450088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endParaRPr lang="et-EE" sz="18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18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38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3C0A-EF89-4A21-4ED8-5100134A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Teadlikkus kalanduse toetustest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F301F-3FD7-2B98-4BFB-C7603BCD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90" y="1404045"/>
            <a:ext cx="7920000" cy="5093718"/>
          </a:xfrm>
        </p:spPr>
        <p:txBody>
          <a:bodyPr/>
          <a:lstStyle/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Vastajailt küsiti, kas neile teadaolevalt rahastab Eesti kalandussektorile antavaid toetusi Eesti riik, Euroopa Liit (Euroopa Merendus- ja Kalandusfond) või Eesti riik ja EL koostöös.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Seda, et Eesti kalandussektorile antavaid toetusi rahastavad Eesti riik ja EL koostöös, teadis 37% elanikest. Vastata ei osanud pea pool elanikkonnast. 14% pidas ainsaks rahastusallikaks Euroopa Merendus- ja Kalandusfondi ning vaid 3% ainult Eesti riiki.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Viimasel kahel aastal on teadlikkus rahastajast taas tõusnud, varasemalt on see jäänud valdavalt vahemikku 28-33%.</a:t>
            </a:r>
          </a:p>
        </p:txBody>
      </p:sp>
    </p:spTree>
    <p:extLst>
      <p:ext uri="{BB962C8B-B14F-4D97-AF65-F5344CB8AC3E}">
        <p14:creationId xmlns:p14="http://schemas.microsoft.com/office/powerpoint/2010/main" val="82073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Teadlikkus Euroopa Merendus- ja Kalandusfondist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ABB3-E2BA-49C1-1BD4-9C1057E0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7" y="1476053"/>
            <a:ext cx="7920000" cy="4608512"/>
          </a:xfrm>
        </p:spPr>
        <p:txBody>
          <a:bodyPr/>
          <a:lstStyle/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Euroopa Merendus- ja Kalandusfondist on kuulnud 11% elanikest, teadlikkus on viimasel kahel aastal veidi langenud.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EMKF-st teadlike inimeste osakaal on keskmisest kõrgem eestlaste ja Hiiu- ning Pärnumaa elanike seas. </a:t>
            </a:r>
          </a:p>
          <a:p>
            <a:pPr marL="342900" indent="-342900" algn="l">
              <a:buClr>
                <a:srgbClr val="004586"/>
              </a:buClr>
              <a:buFont typeface="Wingdings" panose="05000000000000000000" pitchFamily="2" charset="2"/>
              <a:buChar char="§"/>
            </a:pPr>
            <a:r>
              <a:rPr lang="et-EE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Keskmisest madalam on teadlikkus EMKF-st mitte-eestlaste ja Ida-Virumaa ja Järvamaa elanike seas. </a:t>
            </a:r>
          </a:p>
        </p:txBody>
      </p:sp>
    </p:spTree>
    <p:extLst>
      <p:ext uri="{BB962C8B-B14F-4D97-AF65-F5344CB8AC3E}">
        <p14:creationId xmlns:p14="http://schemas.microsoft.com/office/powerpoint/2010/main" val="318773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400" dirty="0">
                <a:solidFill>
                  <a:schemeClr val="accent1">
                    <a:lumMod val="75000"/>
                  </a:schemeClr>
                </a:solidFill>
              </a:rPr>
              <a:t>Teadlikkus Euroopa Merendus- ja Kalandusfondist (2)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ED6953-5A6D-DDBC-E3ED-CA186895A4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3" y="1116013"/>
            <a:ext cx="7700739" cy="4968875"/>
          </a:xfrm>
        </p:spPr>
      </p:pic>
    </p:spTree>
    <p:extLst>
      <p:ext uri="{BB962C8B-B14F-4D97-AF65-F5344CB8AC3E}">
        <p14:creationId xmlns:p14="http://schemas.microsoft.com/office/powerpoint/2010/main" val="321532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Tehtud teavitustegevused 2024. aastal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ABB3-E2BA-49C1-1BD4-9C1057E0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69" y="1260029"/>
            <a:ext cx="7920000" cy="4513263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Aprill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1DA378-78C8-E50E-E378-694AC1391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786605"/>
              </p:ext>
            </p:extLst>
          </p:nvPr>
        </p:nvGraphicFramePr>
        <p:xfrm>
          <a:off x="107282" y="1606086"/>
          <a:ext cx="8712967" cy="499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>
                  <a:extLst>
                    <a:ext uri="{9D8B030D-6E8A-4147-A177-3AD203B41FA5}">
                      <a16:colId xmlns:a16="http://schemas.microsoft.com/office/drawing/2014/main" val="2921753560"/>
                    </a:ext>
                  </a:extLst>
                </a:gridCol>
                <a:gridCol w="1920213">
                  <a:extLst>
                    <a:ext uri="{9D8B030D-6E8A-4147-A177-3AD203B41FA5}">
                      <a16:colId xmlns:a16="http://schemas.microsoft.com/office/drawing/2014/main" val="3456928837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819049693"/>
                    </a:ext>
                  </a:extLst>
                </a:gridCol>
              </a:tblGrid>
              <a:tr h="349652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KAJASTUSED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05995"/>
                  </a:ext>
                </a:extLst>
              </a:tr>
              <a:tr h="1398606">
                <a:tc>
                  <a:txBody>
                    <a:bodyPr/>
                    <a:lstStyle/>
                    <a:p>
                      <a:r>
                        <a:rPr lang="et-EE" noProof="0" dirty="0"/>
                        <a:t>Perioodi 2021-2027 kalapüügi- ja vesiviljelustoodete turuarendustoetus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noProof="0" dirty="0"/>
                        <a:t>pressiteade + sotsiaalmeedia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Digiväljaanded:</a:t>
                      </a:r>
                    </a:p>
                    <a:p>
                      <a:endParaRPr lang="et-EE" noProof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t-EE" noProof="0" dirty="0">
                          <a:hlinkClick r:id="rId2"/>
                        </a:rPr>
                        <a:t>Saarte Hääl (08.04.2024)</a:t>
                      </a:r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084078"/>
                  </a:ext>
                </a:extLst>
              </a:tr>
              <a:tr h="3234277">
                <a:tc>
                  <a:txBody>
                    <a:bodyPr/>
                    <a:lstStyle/>
                    <a:p>
                      <a:r>
                        <a:rPr lang="et-EE" noProof="0" dirty="0"/>
                        <a:t>Kala ja kalatoodete tarbimisuuringu pressiüritus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noProof="0" dirty="0"/>
                        <a:t>pressiteade + sotsiaalmeedia</a:t>
                      </a:r>
                    </a:p>
                    <a:p>
                      <a:endParaRPr lang="et-E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Televisioon:</a:t>
                      </a:r>
                    </a:p>
                    <a:p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3"/>
                        </a:rPr>
                        <a:t>Telehommik, Kanal 2, 16.04.24 </a:t>
                      </a:r>
                      <a:r>
                        <a:rPr lang="et-EE" noProof="0" dirty="0"/>
                        <a:t>(Sigmar Suu, Peeter Raudsepp)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4"/>
                        </a:rPr>
                        <a:t>Tallinna uudised, 10.04.24 </a:t>
                      </a:r>
                      <a:r>
                        <a:rPr lang="et-EE" noProof="0" dirty="0"/>
                        <a:t>(Peeter Raudsepp, Kristin Oja) – EST + RUS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t-EE" noProof="0" dirty="0"/>
                    </a:p>
                    <a:p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Raadio:</a:t>
                      </a:r>
                    </a:p>
                    <a:p>
                      <a:r>
                        <a:rPr lang="et-EE" noProof="0" dirty="0"/>
                        <a:t>Kuku raadio Maahommik, 18.04.24 (Peeter Raudsepp)</a:t>
                      </a:r>
                    </a:p>
                    <a:p>
                      <a:endParaRPr lang="et-E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044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256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ECAD-9AB3-59A6-681D-326645EE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1">
                    <a:lumMod val="75000"/>
                  </a:schemeClr>
                </a:solidFill>
              </a:rPr>
              <a:t>Tehtud teavitustegevused 2024. aastal</a:t>
            </a:r>
            <a:endParaRPr lang="et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EABB3-E2BA-49C1-1BD4-9C1057E03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82" y="1260029"/>
            <a:ext cx="7920000" cy="359971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Aprill (2)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et-EE" sz="20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t-EE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E1DA378-78C8-E50E-E378-694AC1391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691011"/>
              </p:ext>
            </p:extLst>
          </p:nvPr>
        </p:nvGraphicFramePr>
        <p:xfrm>
          <a:off x="107282" y="1708186"/>
          <a:ext cx="8712967" cy="2581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>
                  <a:extLst>
                    <a:ext uri="{9D8B030D-6E8A-4147-A177-3AD203B41FA5}">
                      <a16:colId xmlns:a16="http://schemas.microsoft.com/office/drawing/2014/main" val="2921753560"/>
                    </a:ext>
                  </a:extLst>
                </a:gridCol>
                <a:gridCol w="1920213">
                  <a:extLst>
                    <a:ext uri="{9D8B030D-6E8A-4147-A177-3AD203B41FA5}">
                      <a16:colId xmlns:a16="http://schemas.microsoft.com/office/drawing/2014/main" val="3456928837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819049693"/>
                    </a:ext>
                  </a:extLst>
                </a:gridCol>
              </a:tblGrid>
              <a:tr h="360260">
                <a:tc>
                  <a:txBody>
                    <a:bodyPr/>
                    <a:lstStyle/>
                    <a:p>
                      <a:r>
                        <a:rPr lang="et-EE" dirty="0"/>
                        <a:t>TEEMA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TEGEVUSED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dirty="0"/>
                        <a:t>KAJASTUSED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05995"/>
                  </a:ext>
                </a:extLst>
              </a:tr>
              <a:tr h="2215919">
                <a:tc>
                  <a:txBody>
                    <a:bodyPr/>
                    <a:lstStyle/>
                    <a:p>
                      <a:r>
                        <a:rPr lang="et-EE" noProof="0" dirty="0"/>
                        <a:t>Kala ja kalatoodete tarbimisuuringu pressiüritus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noProof="0" dirty="0"/>
                        <a:t>pressiteade + sotsiaalmeedia</a:t>
                      </a:r>
                    </a:p>
                    <a:p>
                      <a:endParaRPr lang="et-E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b="1" noProof="0" dirty="0">
                          <a:solidFill>
                            <a:srgbClr val="004586"/>
                          </a:solidFill>
                        </a:rPr>
                        <a:t>Digiväljaanded:</a:t>
                      </a:r>
                    </a:p>
                    <a:p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2"/>
                        </a:rPr>
                        <a:t>Rohegeenius, 16.04.24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3"/>
                        </a:rPr>
                        <a:t>Põllumajandus.ee, 16.04.24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>
                          <a:hlinkClick r:id="rId4"/>
                        </a:rPr>
                        <a:t>Postimees Tervis, 16.04.24</a:t>
                      </a:r>
                      <a:endParaRPr lang="et-EE" noProof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t-EE" noProof="0" dirty="0"/>
                        <a:t>Pealinn.ee, 11.04.24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044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886359"/>
      </p:ext>
    </p:extLst>
  </p:cSld>
  <p:clrMapOvr>
    <a:masterClrMapping/>
  </p:clrMapOvr>
</p:sld>
</file>

<file path=ppt/theme/theme1.xml><?xml version="1.0" encoding="utf-8"?>
<a:theme xmlns:a="http://schemas.openxmlformats.org/drawingml/2006/main" name="slaidipõhi-eu2017-MeM-tavaformaat-a">
  <a:themeElements>
    <a:clrScheme name="Valitsusstiil">
      <a:dk1>
        <a:sysClr val="windowText" lastClr="000000"/>
      </a:dk1>
      <a:lt1>
        <a:sysClr val="window" lastClr="FFFFFF"/>
      </a:lt1>
      <a:dk2>
        <a:srgbClr val="006EB5"/>
      </a:dk2>
      <a:lt2>
        <a:srgbClr val="E7E6E6"/>
      </a:lt2>
      <a:accent1>
        <a:srgbClr val="006EB5"/>
      </a:accent1>
      <a:accent2>
        <a:srgbClr val="F0A321"/>
      </a:accent2>
      <a:accent3>
        <a:srgbClr val="003087"/>
      </a:accent3>
      <a:accent4>
        <a:srgbClr val="90C8E8"/>
      </a:accent4>
      <a:accent5>
        <a:srgbClr val="E76000"/>
      </a:accent5>
      <a:accent6>
        <a:srgbClr val="B9D9EB"/>
      </a:accent6>
      <a:hlink>
        <a:srgbClr val="006EB5"/>
      </a:hlink>
      <a:folHlink>
        <a:srgbClr val="003087"/>
      </a:folHlink>
    </a:clrScheme>
    <a:fontScheme name="Valitsusstiil">
      <a:majorFont>
        <a:latin typeface="Roboto Condensed"/>
        <a:ea typeface=""/>
        <a:cs typeface=""/>
      </a:majorFont>
      <a:minorFont>
        <a:latin typeface="Roboto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1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Roboto Condensed" panose="02000000000000000000" pitchFamily="2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laidipõhi-ReM-tavaformaat.potx" id="{BF3D7B85-6FE7-4A4A-BB5C-52F385A8FF07}" vid="{A9074AF0-E73A-43FD-81BE-C20FB4EE6A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C41AF56AA9894C83C802B453BAED16" ma:contentTypeVersion="0" ma:contentTypeDescription="Loo uus dokument" ma:contentTypeScope="" ma:versionID="5172bda6cf6190e08c964dbc3cf217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284b4047f4cf5347f2f816b293bb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B90DD3-36B6-410A-BAE0-A2A37AA4CC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7EC010-A39C-4104-A4B7-D8F20AC72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B7D8E23-D2C8-41FE-9CBE-3AFAB9189E0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slaidipõhi-ReM-tavaformaat (1)</Template>
  <TotalTime>1266</TotalTime>
  <Words>954</Words>
  <Application>Microsoft Office PowerPoint</Application>
  <PresentationFormat>Custom</PresentationFormat>
  <Paragraphs>202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Roboto Condensed</vt:lpstr>
      <vt:lpstr>Roboto Condensed Light</vt:lpstr>
      <vt:lpstr>Times New Roman</vt:lpstr>
      <vt:lpstr>Wingdings</vt:lpstr>
      <vt:lpstr>slaidipõhi-eu2017-MeM-tavaformaat-a</vt:lpstr>
      <vt:lpstr>Ülevaade EMKVF teavitustegevustest  </vt:lpstr>
      <vt:lpstr>Elanike teadlikkuse uuring Euroopa Merendus- ja Kalandusfondist 2022</vt:lpstr>
      <vt:lpstr>Valimi jagunemine</vt:lpstr>
      <vt:lpstr>Infovajadus EMKF kohta</vt:lpstr>
      <vt:lpstr>Teadlikkus kalanduse toetustest</vt:lpstr>
      <vt:lpstr>Teadlikkus Euroopa Merendus- ja Kalandusfondist</vt:lpstr>
      <vt:lpstr>Teadlikkus Euroopa Merendus- ja Kalandusfondist (2)</vt:lpstr>
      <vt:lpstr>Tehtud teavitustegevused 2024. aastal</vt:lpstr>
      <vt:lpstr>Tehtud teavitustegevused 2024. aastal</vt:lpstr>
      <vt:lpstr>Tehtud teavitustegevused 2024. aastal</vt:lpstr>
      <vt:lpstr>Tehtud teavitustegevused 2024. aastal</vt:lpstr>
      <vt:lpstr>Eelolevad teavitustegevused 2024. aastal</vt:lpstr>
      <vt:lpstr>Eelolevad teavitustegevused 2024. aastal</vt:lpstr>
      <vt:lpstr>Eelolevad teavitustegevused 2024. aastal</vt:lpstr>
      <vt:lpstr>Osalemine kohalikku toitu propageerivates projektides</vt:lpstr>
      <vt:lpstr> Suur tänu! </vt:lpstr>
    </vt:vector>
  </TitlesOfParts>
  <Company>Maaeluministeerium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Euroopa Merendus-, Kalandus- ja Vesiviljelusfondi 2021–2027 riiklike uuringute programm</dc:title>
  <dc:creator>Annika Teino</dc:creator>
  <cp:lastModifiedBy>Signe Soomann</cp:lastModifiedBy>
  <cp:revision>86</cp:revision>
  <dcterms:created xsi:type="dcterms:W3CDTF">2024-03-28T09:28:16Z</dcterms:created>
  <dcterms:modified xsi:type="dcterms:W3CDTF">2024-06-19T04:54:16Z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0x010100C1C41AF56AA9894C83C802B453BAED16</vt:lpwstr>
  </property>
</Properties>
</file>