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3"/>
  </p:notesMasterIdLst>
  <p:sldIdLst>
    <p:sldId id="275" r:id="rId5"/>
    <p:sldId id="281" r:id="rId6"/>
    <p:sldId id="287" r:id="rId7"/>
    <p:sldId id="290" r:id="rId8"/>
    <p:sldId id="282" r:id="rId9"/>
    <p:sldId id="289" r:id="rId10"/>
    <p:sldId id="292" r:id="rId11"/>
    <p:sldId id="286" r:id="rId12"/>
  </p:sldIdLst>
  <p:sldSz cx="11522075" cy="6480175"/>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7752" autoAdjust="0"/>
  </p:normalViewPr>
  <p:slideViewPr>
    <p:cSldViewPr>
      <p:cViewPr varScale="1">
        <p:scale>
          <a:sx n="64" d="100"/>
          <a:sy n="64" d="100"/>
        </p:scale>
        <p:origin x="776" y="56"/>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217488" y="812800"/>
            <a:ext cx="7121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a:t>Esitlusslaidide</a:t>
            </a:r>
            <a:r>
              <a:rPr lang="en-US" dirty="0"/>
              <a:t> </a:t>
            </a:r>
            <a:r>
              <a:rPr lang="et-EE" dirty="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a:t>Vahepealkiri</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a:t>
            </a:r>
            <a:r>
              <a:rPr lang="et-EE" dirty="0" err="1"/>
              <a:t>skype</a:t>
            </a:r>
            <a:r>
              <a:rPr lang="et-EE" dirty="0"/>
              <a:t> vms</a:t>
            </a:r>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p:txBody>
      </p:sp>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of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1368000" y="2375991"/>
            <a:ext cx="9433597" cy="1872208"/>
          </a:xfrm>
        </p:spPr>
        <p:txBody>
          <a:bodyPr/>
          <a:lstStyle/>
          <a:p>
            <a:r>
              <a:rPr lang="fi-FI" sz="3600" b="1" dirty="0"/>
              <a:t>Perioodi 2021–2027 </a:t>
            </a:r>
            <a:r>
              <a:rPr lang="fi-FI" sz="3600" b="1" dirty="0" err="1"/>
              <a:t>kalapüügi</a:t>
            </a:r>
            <a:r>
              <a:rPr lang="fi-FI" sz="3600" b="1" dirty="0"/>
              <a:t>- ja </a:t>
            </a:r>
            <a:r>
              <a:rPr lang="fi-FI" sz="3600" b="1" dirty="0" err="1"/>
              <a:t>vesiviljelustoodete</a:t>
            </a:r>
            <a:r>
              <a:rPr lang="fi-FI" sz="3600" b="1" dirty="0"/>
              <a:t> </a:t>
            </a:r>
            <a:r>
              <a:rPr lang="fi-FI" sz="3600" b="1" dirty="0" err="1"/>
              <a:t>töötlemisinvesteeringute</a:t>
            </a:r>
            <a:r>
              <a:rPr lang="fi-FI" sz="3600" b="1" dirty="0"/>
              <a:t> </a:t>
            </a:r>
            <a:r>
              <a:rPr lang="fi-FI" sz="3600" b="1" dirty="0" err="1"/>
              <a:t>toetus</a:t>
            </a:r>
            <a:endParaRPr lang="et-EE" sz="3600" b="1" dirty="0"/>
          </a:p>
        </p:txBody>
      </p:sp>
      <p:sp>
        <p:nvSpPr>
          <p:cNvPr id="11" name="Subtitle 10"/>
          <p:cNvSpPr>
            <a:spLocks noGrp="1"/>
          </p:cNvSpPr>
          <p:nvPr>
            <p:ph type="subTitle" idx="1"/>
          </p:nvPr>
        </p:nvSpPr>
        <p:spPr/>
        <p:txBody>
          <a:bodyPr/>
          <a:lstStyle/>
          <a:p>
            <a:r>
              <a:rPr lang="et-EE" dirty="0"/>
              <a:t>Eduard Koitmaa</a:t>
            </a:r>
          </a:p>
          <a:p>
            <a:r>
              <a:rPr lang="et-EE" dirty="0" err="1"/>
              <a:t>Kalanduspoliitikaoskaond</a:t>
            </a:r>
            <a:endParaRPr lang="et-EE" dirty="0"/>
          </a:p>
          <a:p>
            <a:r>
              <a:rPr lang="et-EE" dirty="0"/>
              <a:t>Valdkonnajuht</a:t>
            </a:r>
          </a:p>
          <a:p>
            <a:r>
              <a:rPr lang="et-EE" dirty="0"/>
              <a:t>																		</a:t>
            </a:r>
            <a:r>
              <a:rPr lang="et-EE" sz="1400" dirty="0"/>
              <a:t>19. juuni 2024</a:t>
            </a:r>
          </a:p>
        </p:txBody>
      </p:sp>
      <p:pic>
        <p:nvPicPr>
          <p:cNvPr id="2" name="Picture 1">
            <a:extLst>
              <a:ext uri="{FF2B5EF4-FFF2-40B4-BE49-F238E27FC236}">
                <a16:creationId xmlns:a16="http://schemas.microsoft.com/office/drawing/2014/main" id="{C62648EF-190A-602F-1AD4-CF632EEED8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3365" y="359767"/>
            <a:ext cx="2376264" cy="11960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529362"/>
            <a:ext cx="10139947" cy="1023105"/>
          </a:xfrm>
        </p:spPr>
        <p:txBody>
          <a:bodyPr/>
          <a:lstStyle/>
          <a:p>
            <a:r>
              <a:rPr lang="et-EE" dirty="0">
                <a:solidFill>
                  <a:srgbClr val="0070C0"/>
                </a:solidFill>
              </a:rPr>
              <a:t>Eesmärk ja toetatavad tegevused</a:t>
            </a: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439887"/>
            <a:ext cx="10207781" cy="4680520"/>
          </a:xfrm>
        </p:spPr>
        <p:txBody>
          <a:bodyPr/>
          <a:lstStyle/>
          <a:p>
            <a:pPr>
              <a:lnSpc>
                <a:spcPct val="100000"/>
              </a:lnSpc>
            </a:pPr>
            <a:r>
              <a:rPr lang="et-EE" sz="2400" b="1" dirty="0"/>
              <a:t>Aidata kaasa uute toodete tootmisele, ressursitõhususe suurendamisele, taastuvenergia kasutuselevõtmisele, et leevendada töötlemisprotsessi keskkonnamõjusid ning soodustada säästvamate ja taastuvenergiaallikatele üleminekut ja digitaliseerimist.</a:t>
            </a:r>
          </a:p>
          <a:p>
            <a:endParaRPr lang="et-EE" sz="2400" b="1" u="sng" dirty="0">
              <a:solidFill>
                <a:srgbClr val="0070C0"/>
              </a:solidFill>
            </a:endParaRPr>
          </a:p>
          <a:p>
            <a:pPr marL="342900" indent="-342900">
              <a:buFont typeface="Arial" panose="020B0604020202020204" pitchFamily="34" charset="0"/>
              <a:buChar char="•"/>
            </a:pPr>
            <a:r>
              <a:rPr lang="et-EE" sz="2400" b="1" dirty="0"/>
              <a:t>kalapüügi- ja vesiviljelustoodete töötlemise ressursitõhususe suurendamine;</a:t>
            </a:r>
          </a:p>
          <a:p>
            <a:pPr marL="342900" indent="-342900">
              <a:buFont typeface="Arial" panose="020B0604020202020204" pitchFamily="34" charset="0"/>
              <a:buChar char="•"/>
            </a:pPr>
            <a:r>
              <a:rPr lang="et-EE" sz="2400" b="1" dirty="0"/>
              <a:t>uute kalapüügi- ja vesiviljelustoodete töötlemine;</a:t>
            </a:r>
          </a:p>
          <a:p>
            <a:pPr marL="342900" indent="-342900">
              <a:buFont typeface="Arial" panose="020B0604020202020204" pitchFamily="34" charset="0"/>
              <a:buChar char="•"/>
            </a:pPr>
            <a:r>
              <a:rPr lang="et-EE" sz="2400" b="1" dirty="0"/>
              <a:t>taastuva energiaallika kasutuselevõtt.</a:t>
            </a:r>
          </a:p>
          <a:p>
            <a:pPr marL="342900" indent="-342900">
              <a:buFont typeface="Arial" panose="020B0604020202020204" pitchFamily="34" charset="0"/>
              <a:buChar char="•"/>
            </a:pPr>
            <a:endParaRPr lang="et-EE" dirty="0"/>
          </a:p>
        </p:txBody>
      </p:sp>
    </p:spTree>
    <p:extLst>
      <p:ext uri="{BB962C8B-B14F-4D97-AF65-F5344CB8AC3E}">
        <p14:creationId xmlns:p14="http://schemas.microsoft.com/office/powerpoint/2010/main" val="410276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529362"/>
            <a:ext cx="10139947" cy="1023105"/>
          </a:xfrm>
        </p:spPr>
        <p:txBody>
          <a:bodyPr/>
          <a:lstStyle/>
          <a:p>
            <a:r>
              <a:rPr lang="et-EE" sz="3600" b="1" dirty="0">
                <a:solidFill>
                  <a:srgbClr val="0070C0"/>
                </a:solidFill>
              </a:rPr>
              <a:t>Peamised nõuded t</a:t>
            </a:r>
            <a:r>
              <a:rPr lang="fi-FI" sz="3600" b="1" dirty="0">
                <a:solidFill>
                  <a:srgbClr val="0070C0"/>
                </a:solidFill>
              </a:rPr>
              <a:t>o</a:t>
            </a:r>
            <a:r>
              <a:rPr lang="et-EE" sz="3600" b="1" dirty="0" err="1">
                <a:solidFill>
                  <a:srgbClr val="0070C0"/>
                </a:solidFill>
              </a:rPr>
              <a:t>etuse</a:t>
            </a:r>
            <a:r>
              <a:rPr lang="et-EE" sz="3600" b="1" dirty="0">
                <a:solidFill>
                  <a:srgbClr val="0070C0"/>
                </a:solidFill>
              </a:rPr>
              <a:t> taotlejale</a:t>
            </a:r>
            <a:endParaRPr lang="et-EE" dirty="0">
              <a:solidFill>
                <a:srgbClr val="0070C0"/>
              </a:solidFill>
            </a:endParaRP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439887"/>
            <a:ext cx="10207781" cy="4680520"/>
          </a:xfrm>
        </p:spPr>
        <p:txBody>
          <a:bodyPr/>
          <a:lstStyle/>
          <a:p>
            <a:pPr>
              <a:lnSpc>
                <a:spcPct val="100000"/>
              </a:lnSpc>
            </a:pPr>
            <a:endParaRPr lang="et-EE" sz="2400" b="1" u="sng" dirty="0">
              <a:solidFill>
                <a:srgbClr val="0070C0"/>
              </a:solidFill>
            </a:endParaRPr>
          </a:p>
          <a:p>
            <a:pPr marL="342900" indent="-342900">
              <a:lnSpc>
                <a:spcPct val="100000"/>
              </a:lnSpc>
              <a:buFont typeface="Arial" panose="020B0604020202020204" pitchFamily="34" charset="0"/>
              <a:buChar char="•"/>
            </a:pPr>
            <a:r>
              <a:rPr lang="et-EE" sz="2400" b="1" dirty="0"/>
              <a:t>Füüsilisest isikust ettevõtja või äriühing, kelle põhitegevusala on seotud Euroopa Parlamendi ja nõukogu määruse (EL) nr 1379/2013 I lisas nimetatud kalapüügi- ja vesiviljelustoodete tootmise, töötlemise ja turustamisega;</a:t>
            </a:r>
          </a:p>
          <a:p>
            <a:pPr marL="342900" indent="-342900">
              <a:lnSpc>
                <a:spcPct val="100000"/>
              </a:lnSpc>
              <a:buFont typeface="Arial" panose="020B0604020202020204" pitchFamily="34" charset="0"/>
              <a:buChar char="•"/>
            </a:pPr>
            <a:r>
              <a:rPr lang="et-EE" sz="2400" b="1" dirty="0"/>
              <a:t>KTKS § 12 alusel tunnustatud kalapüügi- või vesiviljelussektori tootjaorganisatsioon või § 16 alusel tunnustatud tootjaorganisatsioonide liit;</a:t>
            </a:r>
          </a:p>
          <a:p>
            <a:pPr marL="342900" indent="-342900">
              <a:lnSpc>
                <a:spcPct val="100000"/>
              </a:lnSpc>
              <a:buFont typeface="Arial" panose="020B0604020202020204" pitchFamily="34" charset="0"/>
              <a:buChar char="•"/>
            </a:pPr>
            <a:r>
              <a:rPr lang="fi-FI" sz="2400" b="1" dirty="0"/>
              <a:t>mikro-, väike</a:t>
            </a:r>
            <a:r>
              <a:rPr lang="et-EE" sz="2400" b="1" dirty="0"/>
              <a:t>-</a:t>
            </a:r>
            <a:r>
              <a:rPr lang="fi-FI" sz="2400" b="1" dirty="0"/>
              <a:t> </a:t>
            </a:r>
            <a:r>
              <a:rPr lang="fi-FI" sz="2400" b="1" dirty="0" err="1"/>
              <a:t>või</a:t>
            </a:r>
            <a:r>
              <a:rPr lang="fi-FI" sz="2400" b="1" dirty="0"/>
              <a:t> </a:t>
            </a:r>
            <a:r>
              <a:rPr lang="fi-FI" sz="2400" b="1" dirty="0" err="1"/>
              <a:t>keskmise</a:t>
            </a:r>
            <a:r>
              <a:rPr lang="fi-FI" sz="2400" b="1" dirty="0"/>
              <a:t> </a:t>
            </a:r>
            <a:r>
              <a:rPr lang="fi-FI" sz="2400" b="1" dirty="0" err="1"/>
              <a:t>suurusega</a:t>
            </a:r>
            <a:r>
              <a:rPr lang="fi-FI" sz="2400" b="1" dirty="0"/>
              <a:t> </a:t>
            </a:r>
            <a:r>
              <a:rPr lang="fi-FI" sz="2400" b="1" dirty="0" err="1"/>
              <a:t>ettevõtja</a:t>
            </a:r>
            <a:r>
              <a:rPr lang="et-EE" sz="2400" b="1" dirty="0"/>
              <a:t>.</a:t>
            </a:r>
          </a:p>
          <a:p>
            <a:pPr>
              <a:lnSpc>
                <a:spcPct val="100000"/>
              </a:lnSpc>
            </a:pPr>
            <a:endParaRPr lang="et-EE" dirty="0"/>
          </a:p>
        </p:txBody>
      </p:sp>
    </p:spTree>
    <p:extLst>
      <p:ext uri="{BB962C8B-B14F-4D97-AF65-F5344CB8AC3E}">
        <p14:creationId xmlns:p14="http://schemas.microsoft.com/office/powerpoint/2010/main" val="1753918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529362"/>
            <a:ext cx="10139947" cy="766509"/>
          </a:xfrm>
        </p:spPr>
        <p:txBody>
          <a:bodyPr/>
          <a:lstStyle/>
          <a:p>
            <a:r>
              <a:rPr lang="et-EE" dirty="0">
                <a:solidFill>
                  <a:srgbClr val="0070C0"/>
                </a:solidFill>
              </a:rPr>
              <a:t>Toetuse taotlemine ja nõuded toetuse taotlusele</a:t>
            </a:r>
            <a:endParaRPr lang="fi-FI" dirty="0">
              <a:solidFill>
                <a:srgbClr val="0070C0"/>
              </a:solidFill>
            </a:endParaRP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151855"/>
            <a:ext cx="10207781" cy="4968552"/>
          </a:xfrm>
        </p:spPr>
        <p:txBody>
          <a:bodyPr/>
          <a:lstStyle/>
          <a:p>
            <a:pPr marL="342900" indent="-342900">
              <a:buFont typeface="Arial" panose="020B0604020202020204" pitchFamily="34" charset="0"/>
              <a:buChar char="•"/>
            </a:pPr>
            <a:r>
              <a:rPr lang="et-EE" sz="2400" b="1" dirty="0"/>
              <a:t>Taotleja esitab taotluses kalalaevastiku 4S3 kantud kalalaeva pardal asuva kalapüügitoodete töötlemisruumi tehtava investeeringu puhul andmed kalalaeva püügivõimsuse väljendatuna kilovattides (kW) ja kogumahutavuses (GT) muutuse kohta.</a:t>
            </a:r>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r>
              <a:rPr lang="et-EE" sz="2400" b="1" dirty="0"/>
              <a:t>Kalalaevastiku 4S3 kantud kalalaeva pardal asuva kalapüügitoodete töötlemisruumi kohta esitatud taotluse nõuetekohaseks tunnistamiseks tellib PRIA pädevalt eksperdilt ekspertiisi, selle kohta, kas toetatava tegevuse elluviimine mõjutab kalalaeva püügivõimsust väljendatuna kilovattides (kW) ja kogumahutavuses (GT).</a:t>
            </a:r>
            <a:r>
              <a:rPr lang="et-EE" sz="1600" b="1" i="1" dirty="0"/>
              <a:t>										</a:t>
            </a:r>
          </a:p>
          <a:p>
            <a:r>
              <a:rPr lang="et-EE" sz="1600" b="1" i="1" dirty="0"/>
              <a:t>										Täiendatud</a:t>
            </a:r>
            <a:r>
              <a:rPr lang="fi-FI" sz="1600" b="1" i="1" dirty="0"/>
              <a:t> 6. </a:t>
            </a:r>
            <a:r>
              <a:rPr lang="fi-FI" sz="1600" b="1" i="1" dirty="0" err="1"/>
              <a:t>juuni</a:t>
            </a:r>
            <a:r>
              <a:rPr lang="et-EE" sz="1600" b="1" i="1" dirty="0"/>
              <a:t>l 2024. a EMKVF seirekomisjonile saadetud versiooni</a:t>
            </a:r>
          </a:p>
          <a:p>
            <a:pPr algn="just">
              <a:lnSpc>
                <a:spcPts val="1190"/>
              </a:lnSpc>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p:txBody>
      </p:sp>
    </p:spTree>
    <p:extLst>
      <p:ext uri="{BB962C8B-B14F-4D97-AF65-F5344CB8AC3E}">
        <p14:creationId xmlns:p14="http://schemas.microsoft.com/office/powerpoint/2010/main" val="256561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529362"/>
            <a:ext cx="10139947" cy="622493"/>
          </a:xfrm>
        </p:spPr>
        <p:txBody>
          <a:bodyPr/>
          <a:lstStyle/>
          <a:p>
            <a:r>
              <a:rPr lang="et-EE" dirty="0">
                <a:solidFill>
                  <a:srgbClr val="0070C0"/>
                </a:solidFill>
              </a:rPr>
              <a:t>Taotluste hindamine</a:t>
            </a: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223863"/>
            <a:ext cx="10207781" cy="4726950"/>
          </a:xfrm>
        </p:spPr>
        <p:txBody>
          <a:bodyPr/>
          <a:lstStyle/>
          <a:p>
            <a:r>
              <a:rPr lang="et-EE" sz="2400" b="1" dirty="0"/>
              <a:t>PRIA hindab nõuetekohaseid taotlusi tegevuse kaupa eraldi taotlusvoorus hindamiskriteeriumite alusel: </a:t>
            </a:r>
          </a:p>
          <a:p>
            <a:pPr marL="342900" indent="-342900">
              <a:buFont typeface="Arial" panose="020B0604020202020204" pitchFamily="34" charset="0"/>
              <a:buChar char="•"/>
            </a:pPr>
            <a:r>
              <a:rPr lang="et-EE" sz="2400" b="1" dirty="0"/>
              <a:t>tegevuse põhjendatus, mille puhul hinnatakse, kas tegevus suurendab taotleja ettevõtte ressursitõhusust või uute kalapüügi- ja vesiviljelustoodete tootmist;</a:t>
            </a:r>
          </a:p>
          <a:p>
            <a:pPr marL="342900" indent="-342900">
              <a:buFont typeface="Arial" panose="020B0604020202020204" pitchFamily="34" charset="0"/>
              <a:buChar char="•"/>
            </a:pPr>
            <a:r>
              <a:rPr lang="et-EE" sz="2400" b="1" dirty="0"/>
              <a:t>tegevuse kulutõhusus, mille puhul hinnatakse tegevuse eelarve selgust ja mõistlikkust ning omafinantseeringu suurust;</a:t>
            </a:r>
          </a:p>
          <a:p>
            <a:pPr marL="342900" indent="-342900">
              <a:buFont typeface="Arial" panose="020B0604020202020204" pitchFamily="34" charset="0"/>
              <a:buChar char="•"/>
            </a:pPr>
            <a:r>
              <a:rPr lang="et-EE" sz="2400" b="1" dirty="0"/>
              <a:t>taotleja suutlikkus tegevus ellu viia, mille puhul hinnatakse taotleja müügitulu kalapüügi- või vesiviljelustoodete käitlemise tegevusalal;</a:t>
            </a:r>
          </a:p>
          <a:p>
            <a:pPr marL="342900" indent="-342900">
              <a:buFont typeface="Arial" panose="020B0604020202020204" pitchFamily="34" charset="0"/>
              <a:buChar char="•"/>
            </a:pPr>
            <a:r>
              <a:rPr lang="et-EE" sz="2400" b="1" dirty="0"/>
              <a:t>tegevuse mõju ulatus meetme eesmärkide saavutamisse, mille puhul hinnatakse, kas tegevus panustab meetme eesmärkide saavutamisse.</a:t>
            </a:r>
          </a:p>
          <a:p>
            <a:pPr algn="just">
              <a:lnSpc>
                <a:spcPts val="1190"/>
              </a:lnSpc>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p:txBody>
      </p:sp>
    </p:spTree>
    <p:extLst>
      <p:ext uri="{BB962C8B-B14F-4D97-AF65-F5344CB8AC3E}">
        <p14:creationId xmlns:p14="http://schemas.microsoft.com/office/powerpoint/2010/main" val="54627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529362"/>
            <a:ext cx="10139947" cy="766509"/>
          </a:xfrm>
        </p:spPr>
        <p:txBody>
          <a:bodyPr/>
          <a:lstStyle/>
          <a:p>
            <a:r>
              <a:rPr lang="et-EE" dirty="0">
                <a:solidFill>
                  <a:srgbClr val="0070C0"/>
                </a:solidFill>
              </a:rPr>
              <a:t>T</a:t>
            </a:r>
            <a:r>
              <a:rPr lang="fi-FI" dirty="0" err="1">
                <a:solidFill>
                  <a:srgbClr val="0070C0"/>
                </a:solidFill>
              </a:rPr>
              <a:t>aotleja</a:t>
            </a:r>
            <a:r>
              <a:rPr lang="fi-FI" dirty="0">
                <a:solidFill>
                  <a:srgbClr val="0070C0"/>
                </a:solidFill>
              </a:rPr>
              <a:t> </a:t>
            </a:r>
            <a:r>
              <a:rPr lang="fi-FI" dirty="0" err="1">
                <a:solidFill>
                  <a:srgbClr val="0070C0"/>
                </a:solidFill>
              </a:rPr>
              <a:t>suutlikkus</a:t>
            </a:r>
            <a:r>
              <a:rPr lang="et-EE" dirty="0">
                <a:solidFill>
                  <a:srgbClr val="0070C0"/>
                </a:solidFill>
              </a:rPr>
              <a:t>t hinnatakse </a:t>
            </a:r>
            <a:r>
              <a:rPr lang="fi-FI" dirty="0" err="1">
                <a:solidFill>
                  <a:srgbClr val="0070C0"/>
                </a:solidFill>
              </a:rPr>
              <a:t>järgmiselt</a:t>
            </a:r>
            <a:r>
              <a:rPr lang="fi-FI" dirty="0">
                <a:solidFill>
                  <a:srgbClr val="0070C0"/>
                </a:solidFill>
              </a:rPr>
              <a:t>:</a:t>
            </a: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655911"/>
            <a:ext cx="10207781" cy="4294902"/>
          </a:xfrm>
        </p:spPr>
        <p:txBody>
          <a:bodyPr/>
          <a:lstStyle/>
          <a:p>
            <a:r>
              <a:rPr lang="et-EE" sz="2400" b="1" dirty="0"/>
              <a:t>1) üks punkt, kui taotleja on toetuse taotlemisele eelneval aastal saanud kalapüügi- või vesiviljelustoodete käitlemise tegevusalal müügitulu kuni 100 000 eurot; </a:t>
            </a:r>
          </a:p>
          <a:p>
            <a:r>
              <a:rPr lang="et-EE" sz="2400" b="1" dirty="0"/>
              <a:t>2) kaks punkti, kui taotleja on toetuse taotlemisele eelneval aastal saanud kalapüügi- või vesiviljelustoodete käitlemise tegevusalal müügitulu rohkem kui 100 000 eurot; eurot;</a:t>
            </a:r>
          </a:p>
          <a:p>
            <a:r>
              <a:rPr lang="et-EE" sz="2400" b="1" dirty="0"/>
              <a:t>3) kolm punkti, kui taotleja on  toetuse taotlemisele eelneval aastal saanud kalapüügi- või vesiviljelustoodete käitlemise tegevusalal müügitulu rohkem kui 500 000 eurot.</a:t>
            </a:r>
          </a:p>
          <a:p>
            <a:r>
              <a:rPr lang="et-EE" sz="1600" b="1" i="1" dirty="0"/>
              <a:t>										</a:t>
            </a:r>
          </a:p>
          <a:p>
            <a:r>
              <a:rPr lang="et-EE" sz="1600" b="1" i="1" dirty="0"/>
              <a:t>										</a:t>
            </a:r>
            <a:r>
              <a:rPr lang="fi-FI" sz="1600" b="1" i="1" dirty="0" err="1"/>
              <a:t>Muud</a:t>
            </a:r>
            <a:r>
              <a:rPr lang="et-EE" sz="1600" b="1" i="1" dirty="0" err="1"/>
              <a:t>etud</a:t>
            </a:r>
            <a:r>
              <a:rPr lang="fi-FI" sz="1600" b="1" i="1" dirty="0"/>
              <a:t> 6. </a:t>
            </a:r>
            <a:r>
              <a:rPr lang="fi-FI" sz="1600" b="1" i="1" dirty="0" err="1"/>
              <a:t>juuni</a:t>
            </a:r>
            <a:r>
              <a:rPr lang="et-EE" sz="1600" b="1" i="1" dirty="0"/>
              <a:t>l 2024. a EMKVF seirekomisjonile saadetud versiooni</a:t>
            </a:r>
          </a:p>
          <a:p>
            <a:pPr algn="just">
              <a:lnSpc>
                <a:spcPts val="1190"/>
              </a:lnSpc>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p:txBody>
      </p:sp>
    </p:spTree>
    <p:extLst>
      <p:ext uri="{BB962C8B-B14F-4D97-AF65-F5344CB8AC3E}">
        <p14:creationId xmlns:p14="http://schemas.microsoft.com/office/powerpoint/2010/main" val="424800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BBE-869A-FA50-44F1-2296C72F39A0}"/>
              </a:ext>
            </a:extLst>
          </p:cNvPr>
          <p:cNvSpPr>
            <a:spLocks noGrp="1"/>
          </p:cNvSpPr>
          <p:nvPr>
            <p:ph type="title"/>
          </p:nvPr>
        </p:nvSpPr>
        <p:spPr>
          <a:xfrm>
            <a:off x="639697" y="431776"/>
            <a:ext cx="10139947" cy="648071"/>
          </a:xfrm>
        </p:spPr>
        <p:txBody>
          <a:bodyPr/>
          <a:lstStyle/>
          <a:p>
            <a:r>
              <a:rPr lang="et-EE" dirty="0">
                <a:solidFill>
                  <a:srgbClr val="0070C0"/>
                </a:solidFill>
              </a:rPr>
              <a:t>T</a:t>
            </a:r>
            <a:r>
              <a:rPr lang="fi-FI" dirty="0" err="1">
                <a:solidFill>
                  <a:srgbClr val="0070C0"/>
                </a:solidFill>
              </a:rPr>
              <a:t>aotluse</a:t>
            </a:r>
            <a:r>
              <a:rPr lang="fi-FI" dirty="0">
                <a:solidFill>
                  <a:srgbClr val="0070C0"/>
                </a:solidFill>
              </a:rPr>
              <a:t> </a:t>
            </a:r>
            <a:r>
              <a:rPr lang="fi-FI" dirty="0" err="1">
                <a:solidFill>
                  <a:srgbClr val="0070C0"/>
                </a:solidFill>
              </a:rPr>
              <a:t>rahuldamine</a:t>
            </a:r>
            <a:r>
              <a:rPr lang="fi-FI" dirty="0">
                <a:solidFill>
                  <a:srgbClr val="0070C0"/>
                </a:solidFill>
              </a:rPr>
              <a:t> ja </a:t>
            </a:r>
            <a:r>
              <a:rPr lang="fi-FI" dirty="0" err="1">
                <a:solidFill>
                  <a:srgbClr val="0070C0"/>
                </a:solidFill>
              </a:rPr>
              <a:t>rahuldamata</a:t>
            </a:r>
            <a:r>
              <a:rPr lang="fi-FI" dirty="0">
                <a:solidFill>
                  <a:srgbClr val="0070C0"/>
                </a:solidFill>
              </a:rPr>
              <a:t> </a:t>
            </a:r>
            <a:r>
              <a:rPr lang="fi-FI" dirty="0" err="1">
                <a:solidFill>
                  <a:srgbClr val="0070C0"/>
                </a:solidFill>
              </a:rPr>
              <a:t>jätmine</a:t>
            </a:r>
            <a:endParaRPr lang="fi-FI" dirty="0">
              <a:solidFill>
                <a:srgbClr val="0070C0"/>
              </a:solidFill>
            </a:endParaRPr>
          </a:p>
        </p:txBody>
      </p:sp>
      <p:sp>
        <p:nvSpPr>
          <p:cNvPr id="3" name="Content Placeholder 2">
            <a:extLst>
              <a:ext uri="{FF2B5EF4-FFF2-40B4-BE49-F238E27FC236}">
                <a16:creationId xmlns:a16="http://schemas.microsoft.com/office/drawing/2014/main" id="{E94A989C-91BB-B453-67B4-E21D7B6F8DBB}"/>
              </a:ext>
            </a:extLst>
          </p:cNvPr>
          <p:cNvSpPr>
            <a:spLocks noGrp="1"/>
          </p:cNvSpPr>
          <p:nvPr>
            <p:ph idx="1"/>
          </p:nvPr>
        </p:nvSpPr>
        <p:spPr>
          <a:xfrm>
            <a:off x="576461" y="1007839"/>
            <a:ext cx="10207781" cy="4942974"/>
          </a:xfrm>
        </p:spPr>
        <p:txBody>
          <a:bodyPr/>
          <a:lstStyle/>
          <a:p>
            <a:pPr marL="285750" indent="-285750" algn="just">
              <a:lnSpc>
                <a:spcPct val="115000"/>
              </a:lnSpc>
              <a:buFont typeface="Arial" panose="020B0604020202020204" pitchFamily="34" charset="0"/>
              <a:buChar char="•"/>
            </a:pPr>
            <a:r>
              <a:rPr lang="et-EE" sz="2200" b="1" kern="50" dirty="0">
                <a:effectLst/>
                <a:ea typeface="SimSun" panose="02010600030101010101" pitchFamily="2" charset="-122"/>
                <a:cs typeface="Mangal" panose="02040503050203030202" pitchFamily="18" charset="0"/>
              </a:rPr>
              <a:t>PRIA teeb nõuetekohase taotluse rahuldamise otsuse töötlemise ressursitõhususe suurendamise või </a:t>
            </a:r>
            <a:r>
              <a:rPr lang="et-EE" sz="2200" b="1" kern="50" dirty="0">
                <a:effectLst/>
                <a:ea typeface="SimSun" panose="02010600030101010101" pitchFamily="2" charset="-122"/>
              </a:rPr>
              <a:t>uute kalapüügi- ja vesiviljelustoodete töötlemise investeeringute </a:t>
            </a:r>
            <a:r>
              <a:rPr lang="et-EE" sz="2200" b="1" kern="50" dirty="0">
                <a:effectLst/>
                <a:ea typeface="SimSun" panose="02010600030101010101" pitchFamily="2" charset="-122"/>
                <a:cs typeface="Mangal" panose="02040503050203030202" pitchFamily="18" charset="0"/>
              </a:rPr>
              <a:t>korral hindamistulemuste alusel moodustatud taotluste paremusjärjestusse seatud parimad taotlused </a:t>
            </a:r>
          </a:p>
          <a:p>
            <a:pPr marL="285750" indent="-285750" algn="just">
              <a:lnSpc>
                <a:spcPct val="115000"/>
              </a:lnSpc>
              <a:buFont typeface="Arial" panose="020B0604020202020204" pitchFamily="34" charset="0"/>
              <a:buChar char="•"/>
            </a:pPr>
            <a:r>
              <a:rPr lang="et-EE" sz="2200" b="1" kern="50" dirty="0">
                <a:effectLst/>
                <a:ea typeface="SimSun" panose="02010600030101010101" pitchFamily="2" charset="-122"/>
                <a:cs typeface="Mangal" panose="02040503050203030202" pitchFamily="18" charset="0"/>
              </a:rPr>
              <a:t>PRIA teeb nõuetekohase taotluse rahuldamise otsuse taastuvenergia allika kasutuselevõtuga seotud tegevuse korral </a:t>
            </a:r>
            <a:r>
              <a:rPr lang="fi-FI" sz="2200" b="1" kern="50" dirty="0" err="1">
                <a:effectLst/>
                <a:ea typeface="SimSun" panose="02010600030101010101" pitchFamily="2" charset="-122"/>
                <a:cs typeface="Mangal" panose="02040503050203030202" pitchFamily="18" charset="0"/>
              </a:rPr>
              <a:t>eelistades</a:t>
            </a:r>
            <a:r>
              <a:rPr lang="fi-FI" sz="2200" b="1" kern="50" dirty="0">
                <a:effectLst/>
                <a:ea typeface="SimSun" panose="02010600030101010101" pitchFamily="2" charset="-122"/>
                <a:cs typeface="Mangal" panose="02040503050203030202" pitchFamily="18" charset="0"/>
              </a:rPr>
              <a:t> </a:t>
            </a:r>
            <a:r>
              <a:rPr lang="fi-FI" sz="2200" b="1" kern="50" dirty="0" err="1">
                <a:effectLst/>
                <a:ea typeface="SimSun" panose="02010600030101010101" pitchFamily="2" charset="-122"/>
                <a:cs typeface="Mangal" panose="02040503050203030202" pitchFamily="18" charset="0"/>
              </a:rPr>
              <a:t>ajaliselt</a:t>
            </a:r>
            <a:r>
              <a:rPr lang="fi-FI" sz="2200" b="1" kern="50" dirty="0">
                <a:effectLst/>
                <a:ea typeface="SimSun" panose="02010600030101010101" pitchFamily="2" charset="-122"/>
                <a:cs typeface="Mangal" panose="02040503050203030202" pitchFamily="18" charset="0"/>
              </a:rPr>
              <a:t> </a:t>
            </a:r>
            <a:r>
              <a:rPr lang="fi-FI" sz="2200" b="1" kern="50" dirty="0" err="1">
                <a:effectLst/>
                <a:ea typeface="SimSun" panose="02010600030101010101" pitchFamily="2" charset="-122"/>
                <a:cs typeface="Mangal" panose="02040503050203030202" pitchFamily="18" charset="0"/>
              </a:rPr>
              <a:t>varem</a:t>
            </a:r>
            <a:r>
              <a:rPr lang="fi-FI" sz="2200" b="1" kern="50" dirty="0">
                <a:effectLst/>
                <a:ea typeface="SimSun" panose="02010600030101010101" pitchFamily="2" charset="-122"/>
                <a:cs typeface="Mangal" panose="02040503050203030202" pitchFamily="18" charset="0"/>
              </a:rPr>
              <a:t> </a:t>
            </a:r>
            <a:r>
              <a:rPr lang="fi-FI" sz="2200" b="1" kern="50" dirty="0" err="1">
                <a:effectLst/>
                <a:ea typeface="SimSun" panose="02010600030101010101" pitchFamily="2" charset="-122"/>
                <a:cs typeface="Mangal" panose="02040503050203030202" pitchFamily="18" charset="0"/>
              </a:rPr>
              <a:t>esitatud</a:t>
            </a:r>
            <a:r>
              <a:rPr lang="fi-FI" sz="2200" b="1" kern="50" dirty="0">
                <a:effectLst/>
                <a:ea typeface="SimSun" panose="02010600030101010101" pitchFamily="2" charset="-122"/>
                <a:cs typeface="Mangal" panose="02040503050203030202" pitchFamily="18" charset="0"/>
              </a:rPr>
              <a:t> </a:t>
            </a:r>
            <a:r>
              <a:rPr lang="fi-FI" sz="2200" b="1" kern="50" dirty="0" err="1">
                <a:effectLst/>
                <a:ea typeface="SimSun" panose="02010600030101010101" pitchFamily="2" charset="-122"/>
                <a:cs typeface="Mangal" panose="02040503050203030202" pitchFamily="18" charset="0"/>
              </a:rPr>
              <a:t>taotlusi</a:t>
            </a:r>
            <a:endParaRPr lang="et-EE" sz="2200" b="1" kern="50" dirty="0">
              <a:effectLst/>
              <a:ea typeface="SimSun" panose="02010600030101010101" pitchFamily="2" charset="-122"/>
              <a:cs typeface="Mangal" panose="02040503050203030202" pitchFamily="18" charset="0"/>
            </a:endParaRPr>
          </a:p>
          <a:p>
            <a:pPr marL="285750" indent="-285750" algn="just">
              <a:lnSpc>
                <a:spcPct val="115000"/>
              </a:lnSpc>
              <a:buFont typeface="Arial" panose="020B0604020202020204" pitchFamily="34" charset="0"/>
              <a:buChar char="•"/>
            </a:pPr>
            <a:r>
              <a:rPr lang="et-EE" sz="2200" b="1" kern="50" dirty="0">
                <a:effectLst/>
                <a:ea typeface="SimSun" panose="02010600030101010101" pitchFamily="2" charset="-122"/>
                <a:cs typeface="Mangal" panose="02040503050203030202" pitchFamily="18" charset="0"/>
              </a:rPr>
              <a:t>PRIA teeb taotluse rahuldamata jätmise otsuse KTKS§ 45 lõike 6 alustel.</a:t>
            </a:r>
          </a:p>
          <a:p>
            <a:pPr marL="285750" indent="-285750" algn="just">
              <a:lnSpc>
                <a:spcPct val="115000"/>
              </a:lnSpc>
              <a:buFont typeface="Arial" panose="020B0604020202020204" pitchFamily="34" charset="0"/>
              <a:buChar char="•"/>
            </a:pPr>
            <a:r>
              <a:rPr lang="et-EE" sz="2200" b="1" kern="50" dirty="0">
                <a:effectLst/>
                <a:ea typeface="SimSun" panose="02010600030101010101" pitchFamily="2" charset="-122"/>
              </a:rPr>
              <a:t>PRIA teeb </a:t>
            </a:r>
            <a:r>
              <a:rPr lang="et-EE" sz="2200" b="1" kern="50" dirty="0">
                <a:effectLst/>
                <a:ea typeface="SimSun" panose="02010600030101010101" pitchFamily="2" charset="-122"/>
                <a:cs typeface="Mangal" panose="02040503050203030202" pitchFamily="18" charset="0"/>
              </a:rPr>
              <a:t>töötlemise ressursitõhususe suurendamise või </a:t>
            </a:r>
            <a:r>
              <a:rPr lang="et-EE" sz="2200" b="1" kern="50" dirty="0">
                <a:effectLst/>
                <a:ea typeface="SimSun" panose="02010600030101010101" pitchFamily="2" charset="-122"/>
              </a:rPr>
              <a:t>uute kalapüügi- ja vesiviljelustoodete töötlemise investeeringute </a:t>
            </a:r>
            <a:r>
              <a:rPr lang="et-EE" sz="2200" b="1" kern="50" dirty="0">
                <a:effectLst/>
                <a:ea typeface="SimSun" panose="02010600030101010101" pitchFamily="2" charset="-122"/>
                <a:cs typeface="Mangal" panose="02040503050203030202" pitchFamily="18" charset="0"/>
              </a:rPr>
              <a:t>korral </a:t>
            </a:r>
            <a:r>
              <a:rPr lang="et-EE" sz="2200" b="1" kern="50" dirty="0">
                <a:effectLst/>
                <a:ea typeface="SimSun" panose="02010600030101010101" pitchFamily="2" charset="-122"/>
              </a:rPr>
              <a:t>taotluse rahuldamise või rahuldamata jätmise otsuse 45 tööpäeva jooksul arvates taotluste esitamise tähtpäevast ja </a:t>
            </a:r>
            <a:r>
              <a:rPr lang="et-EE" sz="2200" b="1" kern="50" dirty="0">
                <a:effectLst/>
                <a:ea typeface="SimSun" panose="02010600030101010101" pitchFamily="2" charset="-122"/>
                <a:cs typeface="Mangal" panose="02040503050203030202" pitchFamily="18" charset="0"/>
              </a:rPr>
              <a:t>taastuvenergia allika kasutuselevõtuga seotud </a:t>
            </a:r>
            <a:r>
              <a:rPr lang="et-EE" sz="2200" b="1" kern="50" dirty="0">
                <a:effectLst/>
                <a:ea typeface="SimSun" panose="02010600030101010101" pitchFamily="2" charset="-122"/>
              </a:rPr>
              <a:t>tegevuse korral 45 tööpäeva jooksul nõuetekohase taotluse esitamisest</a:t>
            </a:r>
            <a:r>
              <a:rPr lang="et-EE" sz="2200" kern="50" dirty="0">
                <a:effectLst/>
                <a:ea typeface="SimSun" panose="02010600030101010101" pitchFamily="2" charset="-122"/>
              </a:rPr>
              <a:t>.</a:t>
            </a:r>
            <a:r>
              <a:rPr lang="et-EE" sz="1600" b="1" i="1" dirty="0"/>
              <a:t>							</a:t>
            </a:r>
          </a:p>
          <a:p>
            <a:r>
              <a:rPr lang="et-EE" sz="1600" b="1" i="1" dirty="0"/>
              <a:t>										</a:t>
            </a: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a:p>
            <a:pPr marL="342900" indent="-342900">
              <a:buFont typeface="Arial" panose="020B0604020202020204" pitchFamily="34" charset="0"/>
              <a:buChar char="•"/>
            </a:pPr>
            <a:endParaRPr lang="et-EE" sz="2400" b="1" dirty="0"/>
          </a:p>
        </p:txBody>
      </p:sp>
    </p:spTree>
    <p:extLst>
      <p:ext uri="{BB962C8B-B14F-4D97-AF65-F5344CB8AC3E}">
        <p14:creationId xmlns:p14="http://schemas.microsoft.com/office/powerpoint/2010/main" val="2103028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1368000" y="2375991"/>
            <a:ext cx="9433597" cy="1872208"/>
          </a:xfrm>
        </p:spPr>
        <p:txBody>
          <a:bodyPr/>
          <a:lstStyle/>
          <a:p>
            <a:r>
              <a:rPr lang="et-EE" sz="3600" b="1" dirty="0"/>
              <a:t>Tänan!</a:t>
            </a:r>
          </a:p>
        </p:txBody>
      </p:sp>
      <p:sp>
        <p:nvSpPr>
          <p:cNvPr id="11" name="Subtitle 10"/>
          <p:cNvSpPr>
            <a:spLocks noGrp="1"/>
          </p:cNvSpPr>
          <p:nvPr>
            <p:ph type="subTitle" idx="1"/>
          </p:nvPr>
        </p:nvSpPr>
        <p:spPr/>
        <p:txBody>
          <a:bodyPr/>
          <a:lstStyle/>
          <a:p>
            <a:r>
              <a:rPr lang="et-EE" dirty="0"/>
              <a:t>																		</a:t>
            </a:r>
            <a:endParaRPr lang="et-EE" sz="1400" dirty="0"/>
          </a:p>
        </p:txBody>
      </p:sp>
      <p:pic>
        <p:nvPicPr>
          <p:cNvPr id="3" name="Picture 2">
            <a:extLst>
              <a:ext uri="{FF2B5EF4-FFF2-40B4-BE49-F238E27FC236}">
                <a16:creationId xmlns:a16="http://schemas.microsoft.com/office/drawing/2014/main" id="{A0EB8761-F0A5-E5C5-1A95-1EB1ECB2AC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3365" y="359767"/>
            <a:ext cx="2376264" cy="1196053"/>
          </a:xfrm>
          <a:prstGeom prst="rect">
            <a:avLst/>
          </a:prstGeom>
        </p:spPr>
      </p:pic>
    </p:spTree>
    <p:extLst>
      <p:ext uri="{BB962C8B-B14F-4D97-AF65-F5344CB8AC3E}">
        <p14:creationId xmlns:p14="http://schemas.microsoft.com/office/powerpoint/2010/main" val="500364688"/>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C63F89-99E2-4E0A-A41D-342CA2D8FDEF}">
  <ds:schemaRefs>
    <ds:schemaRef ds:uri="http://schemas.microsoft.com/sharepoint/v3/contenttype/forms"/>
  </ds:schemaRefs>
</ds:datastoreItem>
</file>

<file path=customXml/itemProps2.xml><?xml version="1.0" encoding="utf-8"?>
<ds:datastoreItem xmlns:ds="http://schemas.openxmlformats.org/officeDocument/2006/customXml" ds:itemID="{4AABE77F-5157-4429-A5A0-AAE874C98667}">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1CE2A6A-564E-4B98-B81E-4444E4F2D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slaidipõhi-ReM-laiformaat</Template>
  <TotalTime>0</TotalTime>
  <Words>587</Words>
  <Application>Microsoft Office PowerPoint</Application>
  <PresentationFormat>Custom</PresentationFormat>
  <Paragraphs>52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SimSun</vt:lpstr>
      <vt:lpstr>Arial</vt:lpstr>
      <vt:lpstr>Roboto Condensed</vt:lpstr>
      <vt:lpstr>Times New Roman</vt:lpstr>
      <vt:lpstr>slaidipõhi-eu2017-MeM-laiformaat</vt:lpstr>
      <vt:lpstr>Perioodi 2021–2027 kalapüügi- ja vesiviljelustoodete töötlemisinvesteeringute toetus</vt:lpstr>
      <vt:lpstr>Eesmärk ja toetatavad tegevused</vt:lpstr>
      <vt:lpstr>Peamised nõuded toetuse taotlejale</vt:lpstr>
      <vt:lpstr>Toetuse taotlemine ja nõuded toetuse taotlusele</vt:lpstr>
      <vt:lpstr>Taotluste hindamine</vt:lpstr>
      <vt:lpstr>Taotleja suutlikkust hinnatakse järgmiselt:</vt:lpstr>
      <vt:lpstr>Taotluse rahuldamine ja rahuldamata jätmine</vt:lpstr>
      <vt:lpstr>Tänan!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2023-07-24T10:18:39Z</dcterms:created>
  <dcterms:modified xsi:type="dcterms:W3CDTF">2024-06-17T14:15:18Z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