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0"/>
  </p:notesMasterIdLst>
  <p:sldIdLst>
    <p:sldId id="275" r:id="rId5"/>
    <p:sldId id="276" r:id="rId6"/>
    <p:sldId id="284" r:id="rId7"/>
    <p:sldId id="285" r:id="rId8"/>
    <p:sldId id="283" r:id="rId9"/>
  </p:sldIdLst>
  <p:sldSz cx="11522075" cy="6480175"/>
  <p:notesSz cx="6797675" cy="9926638"/>
  <p:defaultTextStyle>
    <a:defPPr>
      <a:defRPr lang="en-GB"/>
    </a:defPPr>
    <a:lvl1pPr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B26B4668-E44B-4191-A8FB-FCAB7AFC5559}">
          <p14:sldIdLst>
            <p14:sldId id="275"/>
            <p14:sldId id="276"/>
            <p14:sldId id="284"/>
            <p14:sldId id="285"/>
            <p14:sldId id="2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046">
          <p15:clr>
            <a:srgbClr val="A4A3A4"/>
          </p15:clr>
        </p15:guide>
        <p15:guide id="4" pos="36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74" userDrawn="1">
          <p15:clr>
            <a:srgbClr val="A4A3A4"/>
          </p15:clr>
        </p15:guide>
        <p15:guide id="2" pos="19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9999"/>
    <a:srgbClr val="004586"/>
    <a:srgbClr val="83CAFF"/>
    <a:srgbClr val="0084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64" d="100"/>
          <a:sy n="64" d="100"/>
        </p:scale>
        <p:origin x="816" y="56"/>
      </p:cViewPr>
      <p:guideLst>
        <p:guide orient="horz" pos="2160"/>
        <p:guide pos="2880"/>
        <p:guide orient="horz" pos="2046"/>
        <p:guide pos="3687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74"/>
        <p:guide pos="19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488" y="754063"/>
            <a:ext cx="6613525" cy="372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82" y="4714970"/>
            <a:ext cx="5437284" cy="4465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2949180" cy="495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3310" algn="l"/>
                <a:tab pos="1326619" algn="l"/>
                <a:tab pos="1989929" algn="l"/>
                <a:tab pos="26532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47068" y="0"/>
            <a:ext cx="2949180" cy="495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3310" algn="l"/>
                <a:tab pos="1326619" algn="l"/>
                <a:tab pos="1989929" algn="l"/>
                <a:tab pos="26532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1" y="9429937"/>
            <a:ext cx="2949180" cy="495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3310" algn="l"/>
                <a:tab pos="1326619" algn="l"/>
                <a:tab pos="1989929" algn="l"/>
                <a:tab pos="26532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47068" y="9429937"/>
            <a:ext cx="2949180" cy="495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3310" algn="l"/>
                <a:tab pos="1326619" algn="l"/>
                <a:tab pos="1989929" algn="l"/>
                <a:tab pos="26532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37B0FE-B827-43E6-9F1A-73A7AB4ED6CD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32586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 - est - 3 lõvi - val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61" y="359767"/>
            <a:ext cx="3057707" cy="10469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375991"/>
            <a:ext cx="9433597" cy="1705175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/>
            </a:lvl1pPr>
          </a:lstStyle>
          <a:p>
            <a:r>
              <a:rPr lang="en-US" dirty="0" err="1"/>
              <a:t>Esitlusslaidide</a:t>
            </a:r>
            <a:r>
              <a:rPr lang="en-US" dirty="0"/>
              <a:t> </a:t>
            </a:r>
            <a:r>
              <a:rPr lang="et-EE" dirty="0"/>
              <a:t>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392215"/>
            <a:ext cx="9433597" cy="1800200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struktuuriüksus / ametinimetus</a:t>
            </a:r>
          </a:p>
          <a:p>
            <a:endParaRPr lang="et-EE" dirty="0"/>
          </a:p>
          <a:p>
            <a:r>
              <a:rPr lang="et-EE" dirty="0"/>
              <a:t>01.07.2023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55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hepealkir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6263" y="2592015"/>
            <a:ext cx="10369550" cy="10810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t-EE" dirty="0"/>
              <a:t>Vahepealkiri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õpuslaid - est - 3 lõvi - val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751086"/>
            <a:ext cx="9218133" cy="921049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/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536231"/>
            <a:ext cx="9218133" cy="1636968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eesnimi.perenimi@agri.ee</a:t>
            </a:r>
          </a:p>
          <a:p>
            <a:r>
              <a:rPr lang="et-EE" dirty="0"/>
              <a:t>telefon, </a:t>
            </a:r>
            <a:r>
              <a:rPr lang="et-EE" dirty="0" err="1"/>
              <a:t>skype</a:t>
            </a:r>
            <a:r>
              <a:rPr lang="et-EE" dirty="0"/>
              <a:t> vms</a:t>
            </a:r>
          </a:p>
          <a:p>
            <a:endParaRPr lang="et-EE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93" y="382306"/>
            <a:ext cx="3057707" cy="104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003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õpuslaid - eng - 3 lõvi - val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751086"/>
            <a:ext cx="9218133" cy="921049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/>
            </a:lvl1pPr>
          </a:lstStyle>
          <a:p>
            <a:r>
              <a:rPr lang="et-EE" dirty="0" err="1"/>
              <a:t>Thank</a:t>
            </a:r>
            <a:r>
              <a:rPr lang="et-EE" dirty="0"/>
              <a:t> </a:t>
            </a:r>
            <a:r>
              <a:rPr lang="et-EE" dirty="0" err="1"/>
              <a:t>You</a:t>
            </a:r>
            <a:r>
              <a:rPr lang="et-EE" dirty="0"/>
              <a:t>!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536231"/>
            <a:ext cx="9218133" cy="1636968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err="1"/>
              <a:t>Forename</a:t>
            </a:r>
            <a:r>
              <a:rPr lang="et-EE" dirty="0"/>
              <a:t> </a:t>
            </a:r>
            <a:r>
              <a:rPr lang="et-EE" dirty="0" err="1"/>
              <a:t>Surname</a:t>
            </a:r>
            <a:endParaRPr lang="et-EE" dirty="0"/>
          </a:p>
          <a:p>
            <a:r>
              <a:rPr lang="et-EE" dirty="0"/>
              <a:t>forename.surname@agri.ee</a:t>
            </a:r>
          </a:p>
          <a:p>
            <a:r>
              <a:rPr lang="et-EE" dirty="0" err="1"/>
              <a:t>Phone</a:t>
            </a:r>
            <a:r>
              <a:rPr lang="et-EE" dirty="0"/>
              <a:t>, </a:t>
            </a:r>
            <a:r>
              <a:rPr lang="et-EE" dirty="0" err="1"/>
              <a:t>Skype</a:t>
            </a:r>
            <a:r>
              <a:rPr lang="et-EE" dirty="0"/>
              <a:t>, </a:t>
            </a:r>
            <a:r>
              <a:rPr lang="et-EE" dirty="0" err="1"/>
              <a:t>Facebook</a:t>
            </a:r>
            <a:r>
              <a:rPr lang="et-EE" dirty="0"/>
              <a:t> </a:t>
            </a:r>
            <a:r>
              <a:rPr lang="et-EE" dirty="0" err="1"/>
              <a:t>etc</a:t>
            </a:r>
            <a:r>
              <a:rPr lang="et-EE" dirty="0"/>
              <a:t>.</a:t>
            </a:r>
          </a:p>
          <a:p>
            <a:endParaRPr lang="et-EE" dirty="0"/>
          </a:p>
        </p:txBody>
      </p:sp>
      <p:pic>
        <p:nvPicPr>
          <p:cNvPr id="7" name="Picture 6" descr="maaeluministeerium_3lovi_eng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32000" y="216000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003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õpuslaid - est - 3 lõvi - sin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blipFill dpi="0" rotWithShape="1"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751086"/>
            <a:ext cx="9218133" cy="921049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536231"/>
            <a:ext cx="9218133" cy="1636968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eesnimi.perenimi@agri.ee</a:t>
            </a:r>
          </a:p>
          <a:p>
            <a:r>
              <a:rPr lang="et-EE" dirty="0"/>
              <a:t>telefon, Skype, Facebook vms</a:t>
            </a:r>
          </a:p>
          <a:p>
            <a:endParaRPr lang="et-EE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93" y="382306"/>
            <a:ext cx="3057707" cy="104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õpuslaid - eng - 3 lõvi - sin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blipFill dpi="0" rotWithShape="1"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751086"/>
            <a:ext cx="9218133" cy="921049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err="1"/>
              <a:t>Thank</a:t>
            </a:r>
            <a:r>
              <a:rPr lang="et-EE" dirty="0"/>
              <a:t> </a:t>
            </a:r>
            <a:r>
              <a:rPr lang="et-EE" dirty="0" err="1"/>
              <a:t>You</a:t>
            </a:r>
            <a:r>
              <a:rPr lang="et-EE" dirty="0"/>
              <a:t>!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536231"/>
            <a:ext cx="9218133" cy="1636968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err="1"/>
              <a:t>Forename</a:t>
            </a:r>
            <a:r>
              <a:rPr lang="et-EE" dirty="0"/>
              <a:t> </a:t>
            </a:r>
            <a:r>
              <a:rPr lang="et-EE" dirty="0" err="1"/>
              <a:t>Surname</a:t>
            </a:r>
            <a:endParaRPr lang="et-EE" dirty="0"/>
          </a:p>
          <a:p>
            <a:r>
              <a:rPr lang="et-EE" dirty="0"/>
              <a:t>forename.surname@agri.ee</a:t>
            </a:r>
          </a:p>
          <a:p>
            <a:r>
              <a:rPr lang="et-EE" dirty="0" err="1"/>
              <a:t>Phone</a:t>
            </a:r>
            <a:r>
              <a:rPr lang="et-EE" dirty="0"/>
              <a:t>, </a:t>
            </a:r>
            <a:r>
              <a:rPr lang="et-EE" dirty="0" err="1"/>
              <a:t>Skype</a:t>
            </a:r>
            <a:r>
              <a:rPr lang="et-EE" dirty="0"/>
              <a:t>, </a:t>
            </a:r>
            <a:r>
              <a:rPr lang="et-EE" dirty="0" err="1"/>
              <a:t>Facebook</a:t>
            </a:r>
            <a:r>
              <a:rPr lang="et-EE" dirty="0"/>
              <a:t> </a:t>
            </a:r>
            <a:r>
              <a:rPr lang="et-EE" dirty="0" err="1"/>
              <a:t>etc</a:t>
            </a:r>
            <a:r>
              <a:rPr lang="et-EE" dirty="0"/>
              <a:t>.</a:t>
            </a:r>
          </a:p>
          <a:p>
            <a:endParaRPr lang="et-EE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61" y="348083"/>
            <a:ext cx="3086828" cy="104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õpuslaid - est - vapp - sin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453" y="503783"/>
            <a:ext cx="3168352" cy="783345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319039"/>
            <a:ext cx="9218133" cy="921049"/>
          </a:xfrm>
          <a:prstGeom prst="rect">
            <a:avLst/>
          </a:prstGeo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3444731"/>
            <a:ext cx="9218133" cy="1636968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eesnimi.perenimi@agri.ee</a:t>
            </a:r>
          </a:p>
          <a:p>
            <a:r>
              <a:rPr lang="et-EE" dirty="0"/>
              <a:t>telefon, Skype, Facebook vms</a:t>
            </a:r>
          </a:p>
        </p:txBody>
      </p:sp>
    </p:spTree>
    <p:extLst>
      <p:ext uri="{BB962C8B-B14F-4D97-AF65-F5344CB8AC3E}">
        <p14:creationId xmlns:p14="http://schemas.microsoft.com/office/powerpoint/2010/main" val="34036317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õpuslaid - eng - vapp - sin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319039"/>
            <a:ext cx="9218133" cy="921049"/>
          </a:xfrm>
          <a:prstGeom prst="rect">
            <a:avLst/>
          </a:prstGeo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err="1"/>
              <a:t>Thank</a:t>
            </a:r>
            <a:r>
              <a:rPr lang="et-EE" dirty="0"/>
              <a:t> </a:t>
            </a:r>
            <a:r>
              <a:rPr lang="et-EE" dirty="0" err="1"/>
              <a:t>you</a:t>
            </a:r>
            <a:r>
              <a:rPr lang="et-EE" dirty="0"/>
              <a:t>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3444731"/>
            <a:ext cx="9218133" cy="1636968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err="1"/>
              <a:t>Forename</a:t>
            </a:r>
            <a:r>
              <a:rPr lang="et-EE" dirty="0"/>
              <a:t> </a:t>
            </a:r>
            <a:r>
              <a:rPr lang="et-EE" dirty="0" err="1"/>
              <a:t>Surname</a:t>
            </a:r>
            <a:endParaRPr lang="et-EE" dirty="0"/>
          </a:p>
          <a:p>
            <a:r>
              <a:rPr lang="et-EE" dirty="0"/>
              <a:t>forename.surname@agri.ee</a:t>
            </a:r>
          </a:p>
          <a:p>
            <a:r>
              <a:rPr lang="et-EE" dirty="0" err="1"/>
              <a:t>Phone</a:t>
            </a:r>
            <a:r>
              <a:rPr lang="et-EE" dirty="0"/>
              <a:t>, Skype, Facebook </a:t>
            </a:r>
            <a:r>
              <a:rPr lang="et-EE" dirty="0" err="1"/>
              <a:t>etc</a:t>
            </a:r>
            <a:endParaRPr lang="et-EE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474" y="511937"/>
            <a:ext cx="3384376" cy="779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694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 - eng - 3 lõvi - val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61" y="359767"/>
            <a:ext cx="3086828" cy="10465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375991"/>
            <a:ext cx="9433597" cy="1705175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 baseline="0"/>
            </a:lvl1pPr>
          </a:lstStyle>
          <a:p>
            <a:r>
              <a:rPr lang="et-EE" dirty="0" err="1"/>
              <a:t>Title</a:t>
            </a:r>
            <a:r>
              <a:rPr lang="et-EE" dirty="0"/>
              <a:t> </a:t>
            </a:r>
            <a:r>
              <a:rPr lang="et-EE" dirty="0" err="1"/>
              <a:t>of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392215"/>
            <a:ext cx="9433597" cy="1800200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err="1"/>
              <a:t>Forename</a:t>
            </a:r>
            <a:r>
              <a:rPr lang="et-EE" dirty="0"/>
              <a:t> </a:t>
            </a:r>
            <a:r>
              <a:rPr lang="et-EE" dirty="0" err="1"/>
              <a:t>Surname</a:t>
            </a:r>
            <a:endParaRPr lang="et-EE" dirty="0"/>
          </a:p>
          <a:p>
            <a:r>
              <a:rPr lang="et-EE" dirty="0" err="1"/>
              <a:t>Department</a:t>
            </a:r>
            <a:r>
              <a:rPr lang="et-EE" dirty="0"/>
              <a:t> / </a:t>
            </a:r>
            <a:r>
              <a:rPr lang="et-EE" dirty="0" err="1"/>
              <a:t>Occupation</a:t>
            </a:r>
            <a:endParaRPr lang="et-EE" dirty="0"/>
          </a:p>
          <a:p>
            <a:endParaRPr lang="et-EE" dirty="0"/>
          </a:p>
          <a:p>
            <a:r>
              <a:rPr lang="et-EE" dirty="0"/>
              <a:t>01.07.2023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559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itelslaid - est - 3 lõvi - sin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blipFill dpi="0" rotWithShape="1"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375991"/>
            <a:ext cx="9433597" cy="1705175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Esitlusslaidide</a:t>
            </a:r>
            <a:r>
              <a:rPr lang="en-US" dirty="0"/>
              <a:t> </a:t>
            </a:r>
            <a:r>
              <a:rPr lang="et-EE" dirty="0"/>
              <a:t>pealkiri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392215"/>
            <a:ext cx="9433597" cy="1800200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struktuuriüksus / ametinimetus</a:t>
            </a:r>
          </a:p>
          <a:p>
            <a:endParaRPr lang="et-EE" dirty="0"/>
          </a:p>
          <a:p>
            <a:r>
              <a:rPr lang="et-EE" dirty="0"/>
              <a:t>01.07.2023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61" y="359767"/>
            <a:ext cx="3057707" cy="104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113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itelslaid - eng - 3 lõvi - sin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blipFill dpi="0" rotWithShape="1"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375991"/>
            <a:ext cx="9433597" cy="1705175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err="1"/>
              <a:t>Title</a:t>
            </a:r>
            <a:r>
              <a:rPr lang="et-EE" dirty="0"/>
              <a:t> of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Presentation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40789" y="4392215"/>
            <a:ext cx="9433597" cy="1800200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err="1"/>
              <a:t>Forename</a:t>
            </a:r>
            <a:r>
              <a:rPr lang="et-EE" dirty="0"/>
              <a:t> </a:t>
            </a:r>
            <a:r>
              <a:rPr lang="et-EE" dirty="0" err="1"/>
              <a:t>Surname</a:t>
            </a:r>
            <a:endParaRPr lang="et-EE" dirty="0"/>
          </a:p>
          <a:p>
            <a:r>
              <a:rPr lang="et-EE" dirty="0" err="1"/>
              <a:t>Department</a:t>
            </a:r>
            <a:r>
              <a:rPr lang="et-EE" dirty="0"/>
              <a:t> / </a:t>
            </a:r>
            <a:r>
              <a:rPr lang="et-EE" dirty="0" err="1"/>
              <a:t>Occupation</a:t>
            </a:r>
            <a:endParaRPr lang="et-EE" dirty="0"/>
          </a:p>
          <a:p>
            <a:endParaRPr lang="et-EE" dirty="0"/>
          </a:p>
          <a:p>
            <a:r>
              <a:rPr lang="et-EE" dirty="0"/>
              <a:t>01.07.2023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61" y="348083"/>
            <a:ext cx="3086828" cy="104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itelslaid - est - vapp - sin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453" y="503783"/>
            <a:ext cx="3168352" cy="783345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blipFill dpi="0" rotWithShape="1"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375991"/>
            <a:ext cx="9433597" cy="1705175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Esitlusslaidide</a:t>
            </a:r>
            <a:r>
              <a:rPr lang="en-US" dirty="0"/>
              <a:t> </a:t>
            </a:r>
            <a:r>
              <a:rPr lang="et-EE" dirty="0"/>
              <a:t>pealkiri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392215"/>
            <a:ext cx="9433597" cy="1728192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struktuuriüksus / ametinimetus</a:t>
            </a:r>
          </a:p>
          <a:p>
            <a:endParaRPr lang="et-EE" dirty="0"/>
          </a:p>
          <a:p>
            <a:r>
              <a:rPr lang="et-EE" dirty="0"/>
              <a:t>01.07.2023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itelslaid - eng - vapp - sin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blipFill dpi="0" rotWithShape="1"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375991"/>
            <a:ext cx="9433597" cy="1705175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err="1"/>
              <a:t>Title</a:t>
            </a:r>
            <a:r>
              <a:rPr lang="et-EE" dirty="0"/>
              <a:t> </a:t>
            </a:r>
            <a:r>
              <a:rPr lang="et-EE" dirty="0" err="1"/>
              <a:t>of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Presentation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392215"/>
            <a:ext cx="9433597" cy="1800200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err="1"/>
              <a:t>Forename</a:t>
            </a:r>
            <a:r>
              <a:rPr lang="et-EE" dirty="0"/>
              <a:t> </a:t>
            </a:r>
            <a:r>
              <a:rPr lang="et-EE" dirty="0" err="1"/>
              <a:t>Surname</a:t>
            </a:r>
            <a:endParaRPr lang="et-EE" dirty="0"/>
          </a:p>
          <a:p>
            <a:r>
              <a:rPr lang="et-EE" dirty="0" err="1"/>
              <a:t>Department</a:t>
            </a:r>
            <a:r>
              <a:rPr lang="et-EE" dirty="0"/>
              <a:t> / </a:t>
            </a:r>
            <a:r>
              <a:rPr lang="et-EE" dirty="0" err="1"/>
              <a:t>Occupation</a:t>
            </a:r>
            <a:endParaRPr lang="et-EE" dirty="0"/>
          </a:p>
          <a:p>
            <a:endParaRPr lang="et-EE" dirty="0"/>
          </a:p>
          <a:p>
            <a:r>
              <a:rPr lang="et-EE" dirty="0"/>
              <a:t>01.07.2023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474" y="511937"/>
            <a:ext cx="3384376" cy="779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565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4292" y="511553"/>
            <a:ext cx="10139947" cy="1023105"/>
          </a:xfrm>
          <a:prstGeom prst="rect">
            <a:avLst/>
          </a:prstGeo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295" y="1675311"/>
            <a:ext cx="10139947" cy="4275502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600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4292" y="511553"/>
            <a:ext cx="10139947" cy="1023105"/>
          </a:xfrm>
          <a:prstGeom prst="rect">
            <a:avLst/>
          </a:prstGeo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295" y="1675311"/>
            <a:ext cx="10139947" cy="4275502"/>
          </a:xfrm>
          <a:prstGeom prst="rect">
            <a:avLst/>
          </a:prstGeo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9672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469" y="1511300"/>
            <a:ext cx="5036369" cy="4276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37238" y="1511300"/>
            <a:ext cx="5108375" cy="4276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44292" y="511553"/>
            <a:ext cx="10139947" cy="1023105"/>
          </a:xfrm>
          <a:prstGeom prst="rect">
            <a:avLst/>
          </a:prstGeo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87" r:id="rId3"/>
    <p:sldLayoutId id="2147483661" r:id="rId4"/>
    <p:sldLayoutId id="2147483678" r:id="rId5"/>
    <p:sldLayoutId id="2147483688" r:id="rId6"/>
    <p:sldLayoutId id="2147483650" r:id="rId7"/>
    <p:sldLayoutId id="2147483662" r:id="rId8"/>
    <p:sldLayoutId id="2147483670" r:id="rId9"/>
    <p:sldLayoutId id="2147483683" r:id="rId10"/>
    <p:sldLayoutId id="2147483680" r:id="rId11"/>
    <p:sldLayoutId id="2147483660" r:id="rId12"/>
    <p:sldLayoutId id="2147483681" r:id="rId13"/>
    <p:sldLayoutId id="2147483682" r:id="rId14"/>
    <p:sldLayoutId id="2147483663" r:id="rId15"/>
    <p:sldLayoutId id="2147483686" r:id="rId16"/>
  </p:sldLayoutIdLst>
  <p:txStyles>
    <p:titleStyle>
      <a:lvl1pPr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430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6002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574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146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1" fontAlgn="base" hangingPunct="1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t-EE" sz="3600" dirty="0"/>
              <a:t>EMKVF rakenduskava 2021 – 2027 muutmine </a:t>
            </a: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t-EE" dirty="0"/>
              <a:t>Kalanduspoliitika osakonna nõunik  </a:t>
            </a:r>
          </a:p>
          <a:p>
            <a:pPr algn="ctr"/>
            <a:r>
              <a:rPr lang="et-EE" dirty="0"/>
              <a:t>Margus Medell</a:t>
            </a:r>
          </a:p>
          <a:p>
            <a:pPr algn="ctr"/>
            <a:r>
              <a:rPr lang="et-EE" dirty="0"/>
              <a:t>19.06.2024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A7286-1758-F997-96E6-9C31802E0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/>
              <a:t>EMKVF rakenduskava muutmise põhjused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442C1-4983-6BCC-5468-EF47F07CE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Ranna- ja </a:t>
            </a:r>
            <a:r>
              <a:rPr lang="et-E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sisevete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kalurid on andnud tagasisidet, et jääalusele kalapüügile ei ole EMKVF rakenduskavas pööratud piisavalt tähelepanu; </a:t>
            </a:r>
          </a:p>
          <a:p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rakenduskava muutmiseks tehtud analüüsid näitavad, et jääaluse kalapüügi arendamine on perspektiivne; </a:t>
            </a:r>
          </a:p>
          <a:p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rakenduskava muudatusega disainitakse ümber prioriteedi 1 erieesmärgi 1 „tugevdada majanduslikult, sotsiaalselt ja keskkonnasäästlikult jätkusuutlikku kalapüüki “ kalalaevastiku investeeringutoetust puudutav eesmärk; </a:t>
            </a:r>
          </a:p>
          <a:p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rakenduskavasse viiakse sisse tehnilised muudatused. </a:t>
            </a:r>
          </a:p>
          <a:p>
            <a:pPr marL="108000" indent="0">
              <a:buNone/>
            </a:pPr>
            <a:r>
              <a:rPr lang="et-EE" sz="2000" dirty="0"/>
              <a:t>  </a:t>
            </a:r>
          </a:p>
          <a:p>
            <a:pPr marL="108000" indent="0">
              <a:buNone/>
            </a:pPr>
            <a:r>
              <a:rPr lang="et-E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31985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ABE27-2E3B-8CCE-F690-0C9D77BF7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/>
              <a:t>Rakenduskava muutmiseks analüüsitud teemad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22B0F-4C09-8429-42E8-2CFED7F07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Analüüsiti ranna- ja </a:t>
            </a:r>
            <a:r>
              <a:rPr lang="et-E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sisevete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kalurite püüke detsembrist – veebruarini aastatel 2021 -  2023. Vaadeldud perioodil lossis 43,5% kalapüügiloa omanikest;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analüüsiti ranna- ja </a:t>
            </a:r>
            <a:r>
              <a:rPr lang="et-E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sisevete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kalurite püükide liigilist koosseisu. Peamised liigid, mida vaadeldud perioodil püüti olid koha, latikas, haug ja ahven. Neist liikidest lossiti vaatlusperioodil 14,4% kogu aasta püükidest. Enam püüti talvisel perioodil koha (27,9%) aastate saakidest;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analüüsiti jääolusid rannikumeres ja siseveekogudel. Eesti Keskkonnaagentuuri viimase 10. aasta jääandmetele tuginedes on rannikualadel ja siseveekogudel jääkate piisav, et jääaluse kalapüügiga tegeleda.</a:t>
            </a:r>
            <a:r>
              <a:rPr lang="et-EE" sz="2400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842566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6E38B-9D58-E579-180C-A0312AE20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292" y="511554"/>
            <a:ext cx="10139947" cy="640302"/>
          </a:xfrm>
        </p:spPr>
        <p:txBody>
          <a:bodyPr/>
          <a:lstStyle/>
          <a:p>
            <a:pPr algn="ctr"/>
            <a:r>
              <a:rPr lang="et-EE" dirty="0"/>
              <a:t>Rakenduskava peamised muudatused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F9DD6-30C0-6D37-AA70-A1C5BCE12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295" y="1223863"/>
            <a:ext cx="10139947" cy="4968552"/>
          </a:xfrm>
        </p:spPr>
        <p:txBody>
          <a:bodyPr/>
          <a:lstStyle/>
          <a:p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Muudeti rakenduskava SWOT analüüsi osiseid, kuhu lisati jääalust püüki käsitlevad teemad.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Muudetakse kalalaevastiku investeeringutoetust puudutavat eesmärki. 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t-E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Praegune sõnastus: </a:t>
            </a:r>
            <a:r>
              <a:rPr lang="et-EE" sz="24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Kalalaeva investeeringutoetuse eesmärk on vähendada kalapüügi ökoloogilist jalajälge ja suurendada energiaefektiivsust kalalaeva pardal; suurendada kaasaegsete tehnoloogiate ja seadmete kasutuselevõtmist parendades seeläbi ühtlasi ka töötingimusi ja ning ohutust kalalaeva pardal.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t-EE" sz="2400" b="1" kern="1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Muudetud sõnastus: </a:t>
            </a:r>
            <a:r>
              <a:rPr lang="et-EE" sz="2400" u="sng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Kalapüügi</a:t>
            </a:r>
            <a:r>
              <a:rPr lang="et-EE" sz="24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investeeringutoetuse eesmärk on vähendada kalapüügi ökoloogilist jalajälge ja suurendada energiaefektiivsust kalalaeva pardal ning </a:t>
            </a:r>
            <a:r>
              <a:rPr lang="et-EE" sz="2400" u="sng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arendada ranna- ja </a:t>
            </a:r>
            <a:r>
              <a:rPr lang="et-EE" sz="2400" u="sng" kern="1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sisevete</a:t>
            </a:r>
            <a:r>
              <a:rPr lang="et-EE" sz="2400" u="sng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püügil jääalust kalapüüki</a:t>
            </a:r>
            <a:r>
              <a:rPr lang="et-EE" sz="24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; suurendada kaasaegsete tehnoloogiate ja seadmete kasutuselevõtmist parendades seeläbi ühtlasi ka töötingimusi ja ning ohutust kalalaeva pardal </a:t>
            </a:r>
            <a:r>
              <a:rPr lang="et-EE" sz="2400" u="sng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ja talvisel kalapüügil</a:t>
            </a:r>
            <a:r>
              <a:rPr lang="et-EE" sz="24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endParaRPr lang="et-E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705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EF3B2-12E3-4D1C-BE37-65EB354EE4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t-EE" dirty="0"/>
              <a:t>Tänan tähelepanu eest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8E4988-7689-C569-4F91-3C2FC7668D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/>
              <a:t>Margus Medell</a:t>
            </a:r>
          </a:p>
          <a:p>
            <a:r>
              <a:rPr lang="et-EE" dirty="0"/>
              <a:t>margus.medell@agri.ee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142628655"/>
      </p:ext>
    </p:extLst>
  </p:cSld>
  <p:clrMapOvr>
    <a:masterClrMapping/>
  </p:clrMapOvr>
</p:sld>
</file>

<file path=ppt/theme/theme1.xml><?xml version="1.0" encoding="utf-8"?>
<a:theme xmlns:a="http://schemas.openxmlformats.org/drawingml/2006/main" name="slaidipõhi-eu2017-MeM-laiformaat">
  <a:themeElements>
    <a:clrScheme name="Valitsusstiil">
      <a:dk1>
        <a:sysClr val="windowText" lastClr="000000"/>
      </a:dk1>
      <a:lt1>
        <a:sysClr val="window" lastClr="FFFFFF"/>
      </a:lt1>
      <a:dk2>
        <a:srgbClr val="006EB5"/>
      </a:dk2>
      <a:lt2>
        <a:srgbClr val="E7E6E6"/>
      </a:lt2>
      <a:accent1>
        <a:srgbClr val="006EB5"/>
      </a:accent1>
      <a:accent2>
        <a:srgbClr val="F0A321"/>
      </a:accent2>
      <a:accent3>
        <a:srgbClr val="003087"/>
      </a:accent3>
      <a:accent4>
        <a:srgbClr val="90C8E8"/>
      </a:accent4>
      <a:accent5>
        <a:srgbClr val="E76000"/>
      </a:accent5>
      <a:accent6>
        <a:srgbClr val="B9D9EB"/>
      </a:accent6>
      <a:hlink>
        <a:srgbClr val="006EB5"/>
      </a:hlink>
      <a:folHlink>
        <a:srgbClr val="003087"/>
      </a:folHlink>
    </a:clrScheme>
    <a:fontScheme name="Valitsusstiil">
      <a:majorFont>
        <a:latin typeface="Roboto Condensed"/>
        <a:ea typeface=""/>
        <a:cs typeface=""/>
      </a:majorFont>
      <a:minorFont>
        <a:latin typeface="Roboto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laidipõhi-ReM-laiformaat.potx" id="{2646C7E5-E186-43FE-908B-D62AC46E6204}" vid="{7AA27893-F4C8-4E84-94F0-9ABFBF55FAD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1C41AF56AA9894C83C802B453BAED16" ma:contentTypeVersion="0" ma:contentTypeDescription="Loo uus dokument" ma:contentTypeScope="" ma:versionID="5172bda6cf6190e08c964dbc3cf217c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5284b4047f4cf5347f2f816b293bbf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utüüp"/>
        <xsd:element ref="dc:title" minOccurs="0" maxOccurs="1" ma:index="4" ma:displayName="Pealkiri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ABE77F-5157-4429-A5A0-AAE874C98667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9C63F89-99E2-4E0A-A41D-342CA2D8FD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CE2A6A-564E-4B98-B81E-4444E4F2DD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slaidipõhi-ReM-laiformaat (1)</Template>
  <TotalTime>748</TotalTime>
  <Words>290</Words>
  <Application>Microsoft Office PowerPoint</Application>
  <PresentationFormat>Custom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Roboto Condensed</vt:lpstr>
      <vt:lpstr>Times New Roman</vt:lpstr>
      <vt:lpstr>slaidipõhi-eu2017-MeM-laiformaat</vt:lpstr>
      <vt:lpstr>EMKVF rakenduskava 2021 – 2027 muutmine </vt:lpstr>
      <vt:lpstr>EMKVF rakenduskava muutmise põhjused   </vt:lpstr>
      <vt:lpstr>Rakenduskava muutmiseks analüüsitud teemad </vt:lpstr>
      <vt:lpstr>Rakenduskava peamised muudatused  </vt:lpstr>
      <vt:lpstr>Tänan tähelepanu eest </vt:lpstr>
    </vt:vector>
  </TitlesOfParts>
  <Manager/>
  <Company>Maaeluministeerium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Margus Medell</dc:creator>
  <cp:lastModifiedBy>Signe Soomann</cp:lastModifiedBy>
  <cp:revision>131</cp:revision>
  <cp:lastPrinted>2023-12-15T07:52:23Z</cp:lastPrinted>
  <dcterms:created xsi:type="dcterms:W3CDTF">2023-12-05T09:57:36Z</dcterms:created>
  <dcterms:modified xsi:type="dcterms:W3CDTF">2024-06-14T09:43:35Z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0x010100C1C41AF56AA9894C83C802B453BAED16</vt:lpwstr>
  </property>
</Properties>
</file>