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
  </p:notesMasterIdLst>
  <p:sldIdLst>
    <p:sldId id="268" r:id="rId5"/>
    <p:sldId id="277" r:id="rId6"/>
    <p:sldId id="283" r:id="rId7"/>
    <p:sldId id="282" r:id="rId8"/>
    <p:sldId id="278" r:id="rId9"/>
    <p:sldId id="284" r:id="rId10"/>
    <p:sldId id="292" r:id="rId11"/>
    <p:sldId id="285" r:id="rId12"/>
    <p:sldId id="288" r:id="rId13"/>
    <p:sldId id="291" r:id="rId14"/>
    <p:sldId id="280" r:id="rId15"/>
  </p:sldIdLst>
  <p:sldSz cx="8999538" cy="6840538"/>
  <p:notesSz cx="7559675" cy="10691813"/>
  <p:defaultTextStyle>
    <a:defPPr>
      <a:defRPr lang="en-GB"/>
    </a:defPPr>
    <a:lvl1pPr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1pPr>
    <a:lvl2pPr marL="742950" indent="-28575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2pPr>
    <a:lvl3pPr marL="11430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3pPr>
    <a:lvl4pPr marL="16002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4pPr>
    <a:lvl5pPr marL="20574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5pPr>
    <a:lvl6pPr marL="22860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6pPr>
    <a:lvl7pPr marL="27432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7pPr>
    <a:lvl8pPr marL="32004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8pPr>
    <a:lvl9pPr marL="36576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9999"/>
    <a:srgbClr val="004586"/>
    <a:srgbClr val="83CAFF"/>
    <a:srgbClr val="0084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25" autoAdjust="0"/>
    <p:restoredTop sz="94660"/>
  </p:normalViewPr>
  <p:slideViewPr>
    <p:cSldViewPr>
      <p:cViewPr varScale="1">
        <p:scale>
          <a:sx n="57" d="100"/>
          <a:sy n="57" d="100"/>
        </p:scale>
        <p:origin x="1440" y="40"/>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p:cNvSpPr>
          <p:nvPr>
            <p:ph type="sldImg"/>
          </p:nvPr>
        </p:nvSpPr>
        <p:spPr bwMode="auto">
          <a:xfrm>
            <a:off x="1106488" y="812800"/>
            <a:ext cx="5343525" cy="4006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p:cNvSpPr>
            <a:spLocks noGrp="1" noChangeArrowheads="1"/>
          </p:cNvSpPr>
          <p:nvPr>
            <p:ph type="body"/>
          </p:nvPr>
        </p:nvSpPr>
        <p:spPr bwMode="auto">
          <a:xfrm>
            <a:off x="755650" y="5078413"/>
            <a:ext cx="6046788" cy="481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a:p>
        </p:txBody>
      </p:sp>
      <p:sp>
        <p:nvSpPr>
          <p:cNvPr id="2051" name="Rectangle 3"/>
          <p:cNvSpPr>
            <a:spLocks noGrp="1" noChangeArrowheads="1"/>
          </p:cNvSpPr>
          <p:nvPr>
            <p:ph type="hdr"/>
          </p:nvPr>
        </p:nvSpPr>
        <p:spPr bwMode="auto">
          <a:xfrm>
            <a:off x="0" y="0"/>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 pos="2895600" algn="l"/>
              </a:tabLst>
              <a:defRPr sz="14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2" name="Rectangle 4"/>
          <p:cNvSpPr>
            <a:spLocks noGrp="1" noChangeArrowheads="1"/>
          </p:cNvSpPr>
          <p:nvPr>
            <p:ph type="dt"/>
          </p:nvPr>
        </p:nvSpPr>
        <p:spPr bwMode="auto">
          <a:xfrm>
            <a:off x="4278313" y="0"/>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 pos="2895600" algn="l"/>
              </a:tabLst>
              <a:defRPr sz="14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3" name="Rectangle 5"/>
          <p:cNvSpPr>
            <a:spLocks noGrp="1" noChangeArrowheads="1"/>
          </p:cNvSpPr>
          <p:nvPr>
            <p:ph type="ftr"/>
          </p:nvPr>
        </p:nvSpPr>
        <p:spPr bwMode="auto">
          <a:xfrm>
            <a:off x="0" y="10156825"/>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nSpc>
                <a:spcPct val="95000"/>
              </a:lnSpc>
              <a:tabLst>
                <a:tab pos="723900" algn="l"/>
                <a:tab pos="1447800" algn="l"/>
                <a:tab pos="2171700" algn="l"/>
                <a:tab pos="2895600" algn="l"/>
              </a:tabLst>
              <a:defRPr sz="14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4" name="Rectangle 6"/>
          <p:cNvSpPr>
            <a:spLocks noGrp="1" noChangeArrowheads="1"/>
          </p:cNvSpPr>
          <p:nvPr>
            <p:ph type="sldNum"/>
          </p:nvPr>
        </p:nvSpPr>
        <p:spPr bwMode="auto">
          <a:xfrm>
            <a:off x="4278313" y="10156825"/>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lnSpc>
                <a:spcPct val="95000"/>
              </a:lnSpc>
              <a:tabLst>
                <a:tab pos="723900" algn="l"/>
                <a:tab pos="1447800" algn="l"/>
                <a:tab pos="2171700" algn="l"/>
                <a:tab pos="2895600" algn="l"/>
              </a:tabLst>
              <a:defRPr sz="1400">
                <a:solidFill>
                  <a:srgbClr val="000000"/>
                </a:solidFill>
                <a:latin typeface="Times New Roman" panose="02020603050405020304" pitchFamily="18" charset="0"/>
                <a:cs typeface="Arial Unicode MS" panose="020B0604020202020204" pitchFamily="34" charset="-128"/>
              </a:defRPr>
            </a:lvl1pPr>
          </a:lstStyle>
          <a:p>
            <a:fld id="{9137B0FE-B827-43E6-9F1A-73A7AB4ED6CD}" type="slidenum">
              <a:rPr lang="et-EE" altLang="en-US"/>
              <a:pPr/>
              <a:t>‹#›</a:t>
            </a:fld>
            <a:endParaRPr lang="et-EE" altLang="en-US"/>
          </a:p>
        </p:txBody>
      </p:sp>
    </p:spTree>
    <p:extLst>
      <p:ext uri="{BB962C8B-B14F-4D97-AF65-F5344CB8AC3E}">
        <p14:creationId xmlns:p14="http://schemas.microsoft.com/office/powerpoint/2010/main" val="632586641"/>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elslaid - est - 3 lõvi - valg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04000" y="2448000"/>
            <a:ext cx="7200000" cy="1800000"/>
          </a:xfrm>
        </p:spPr>
        <p:txBody>
          <a:bodyPr tIns="86400" anchor="t" anchorCtr="0"/>
          <a:lstStyle>
            <a:lvl1pPr algn="l">
              <a:defRPr sz="5700" baseline="0"/>
            </a:lvl1pPr>
          </a:lstStyle>
          <a:p>
            <a:r>
              <a:rPr lang="et-EE" dirty="0"/>
              <a:t>Esitlusslaidide pealkiri</a:t>
            </a:r>
            <a:endParaRPr lang="en-US" dirty="0"/>
          </a:p>
        </p:txBody>
      </p:sp>
      <p:sp>
        <p:nvSpPr>
          <p:cNvPr id="3" name="Subtitle 2"/>
          <p:cNvSpPr>
            <a:spLocks noGrp="1"/>
          </p:cNvSpPr>
          <p:nvPr>
            <p:ph type="subTitle" idx="1" hasCustomPrompt="1"/>
          </p:nvPr>
        </p:nvSpPr>
        <p:spPr>
          <a:xfrm>
            <a:off x="1404000" y="4525200"/>
            <a:ext cx="7200000" cy="1728000"/>
          </a:xfrm>
        </p:spPr>
        <p:txBody>
          <a:bodyPr/>
          <a:lstStyle>
            <a:lvl1pPr marL="0" indent="0" algn="l">
              <a:spcAft>
                <a:spcPts val="0"/>
              </a:spcAft>
              <a:buNone/>
              <a:defRPr sz="2600" b="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a:t>struktuuriüksus / ametinimetus</a:t>
            </a:r>
          </a:p>
          <a:p>
            <a:endParaRPr lang="et-EE" dirty="0"/>
          </a:p>
          <a:p>
            <a:r>
              <a:rPr lang="et-EE" dirty="0"/>
              <a:t>01.07.2023</a:t>
            </a:r>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76461" y="359767"/>
            <a:ext cx="3057707" cy="1046918"/>
          </a:xfrm>
          <a:prstGeom prst="rect">
            <a:avLst/>
          </a:prstGeom>
        </p:spPr>
      </p:pic>
    </p:spTree>
    <p:extLst>
      <p:ext uri="{BB962C8B-B14F-4D97-AF65-F5344CB8AC3E}">
        <p14:creationId xmlns:p14="http://schemas.microsoft.com/office/powerpoint/2010/main" val="4267559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õpuslaid - est - 3 lõvi - valg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1404000" y="2448000"/>
            <a:ext cx="7200000" cy="972269"/>
          </a:xfrm>
        </p:spPr>
        <p:txBody>
          <a:bodyPr tIns="86400" anchor="t" anchorCtr="0"/>
          <a:lstStyle>
            <a:lvl1pPr algn="l">
              <a:defRPr sz="5700"/>
            </a:lvl1pPr>
          </a:lstStyle>
          <a:p>
            <a:r>
              <a:rPr lang="et-EE" dirty="0"/>
              <a:t>Aitäh!</a:t>
            </a:r>
            <a:endParaRPr lang="en-US" dirty="0"/>
          </a:p>
        </p:txBody>
      </p:sp>
      <p:sp>
        <p:nvSpPr>
          <p:cNvPr id="8" name="Subtitle 2"/>
          <p:cNvSpPr>
            <a:spLocks noGrp="1"/>
          </p:cNvSpPr>
          <p:nvPr>
            <p:ph type="subTitle" idx="1" hasCustomPrompt="1"/>
          </p:nvPr>
        </p:nvSpPr>
        <p:spPr>
          <a:xfrm>
            <a:off x="1404000" y="3636293"/>
            <a:ext cx="7200000" cy="1728000"/>
          </a:xfrm>
        </p:spPr>
        <p:txBody>
          <a:bodyPr/>
          <a:lstStyle>
            <a:lvl1pPr marL="0" indent="0" algn="l">
              <a:spcAft>
                <a:spcPts val="0"/>
              </a:spcAft>
              <a:buNone/>
              <a:defRPr sz="2600" b="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a:t>eesnimi.perenimi@agri.ee</a:t>
            </a:r>
          </a:p>
          <a:p>
            <a:r>
              <a:rPr lang="et-EE" dirty="0"/>
              <a:t>Telefon, Skype, Facebook vms</a:t>
            </a:r>
          </a:p>
          <a:p>
            <a:endParaRPr lang="et-EE"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76461" y="359767"/>
            <a:ext cx="3057707" cy="1046918"/>
          </a:xfrm>
          <a:prstGeom prst="rect">
            <a:avLst/>
          </a:prstGeom>
        </p:spPr>
      </p:pic>
    </p:spTree>
    <p:extLst>
      <p:ext uri="{BB962C8B-B14F-4D97-AF65-F5344CB8AC3E}">
        <p14:creationId xmlns:p14="http://schemas.microsoft.com/office/powerpoint/2010/main" val="2619003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õpuslaid - eng - 3 lõvi - valg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1404000" y="2448000"/>
            <a:ext cx="7200000" cy="972269"/>
          </a:xfrm>
        </p:spPr>
        <p:txBody>
          <a:bodyPr tIns="86400" anchor="t" anchorCtr="0"/>
          <a:lstStyle>
            <a:lvl1pPr algn="l">
              <a:defRPr sz="5700"/>
            </a:lvl1pPr>
          </a:lstStyle>
          <a:p>
            <a:r>
              <a:rPr lang="et-EE" dirty="0" err="1"/>
              <a:t>Thank</a:t>
            </a:r>
            <a:r>
              <a:rPr lang="et-EE" dirty="0"/>
              <a:t> </a:t>
            </a:r>
            <a:r>
              <a:rPr lang="et-EE" dirty="0" err="1"/>
              <a:t>you</a:t>
            </a:r>
            <a:r>
              <a:rPr lang="et-EE" dirty="0"/>
              <a:t>!</a:t>
            </a:r>
            <a:endParaRPr lang="en-US" dirty="0"/>
          </a:p>
        </p:txBody>
      </p:sp>
      <p:sp>
        <p:nvSpPr>
          <p:cNvPr id="8" name="Subtitle 2"/>
          <p:cNvSpPr>
            <a:spLocks noGrp="1"/>
          </p:cNvSpPr>
          <p:nvPr>
            <p:ph type="subTitle" idx="1" hasCustomPrompt="1"/>
          </p:nvPr>
        </p:nvSpPr>
        <p:spPr>
          <a:xfrm>
            <a:off x="1404000" y="3636293"/>
            <a:ext cx="7200000" cy="1728000"/>
          </a:xfrm>
        </p:spPr>
        <p:txBody>
          <a:bodyPr/>
          <a:lstStyle>
            <a:lvl1pPr marL="0" indent="0" algn="l">
              <a:spcAft>
                <a:spcPts val="0"/>
              </a:spcAft>
              <a:buNone/>
              <a:defRPr sz="2600" b="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a:t>Forename</a:t>
            </a:r>
            <a:r>
              <a:rPr lang="et-EE" dirty="0"/>
              <a:t> </a:t>
            </a:r>
            <a:r>
              <a:rPr lang="et-EE" dirty="0" err="1"/>
              <a:t>Surname</a:t>
            </a:r>
            <a:endParaRPr lang="et-EE" dirty="0"/>
          </a:p>
          <a:p>
            <a:r>
              <a:rPr lang="et-EE" dirty="0"/>
              <a:t>forename.surname@agri.ee</a:t>
            </a:r>
          </a:p>
          <a:p>
            <a:r>
              <a:rPr lang="et-EE" dirty="0" err="1"/>
              <a:t>Phone</a:t>
            </a:r>
            <a:r>
              <a:rPr lang="et-EE" dirty="0"/>
              <a:t>, Skype, Facebook </a:t>
            </a:r>
            <a:r>
              <a:rPr lang="et-EE" dirty="0" err="1"/>
              <a:t>etc</a:t>
            </a:r>
            <a:endParaRPr lang="et-EE" dirty="0"/>
          </a:p>
          <a:p>
            <a:endParaRPr lang="et-EE"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76461" y="359767"/>
            <a:ext cx="3086828" cy="1046553"/>
          </a:xfrm>
          <a:prstGeom prst="rect">
            <a:avLst/>
          </a:prstGeom>
        </p:spPr>
      </p:pic>
    </p:spTree>
    <p:extLst>
      <p:ext uri="{BB962C8B-B14F-4D97-AF65-F5344CB8AC3E}">
        <p14:creationId xmlns:p14="http://schemas.microsoft.com/office/powerpoint/2010/main" val="26190034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õpuslaid - est - 3 lõvi - sinine">
    <p:spTree>
      <p:nvGrpSpPr>
        <p:cNvPr id="1" name=""/>
        <p:cNvGrpSpPr/>
        <p:nvPr/>
      </p:nvGrpSpPr>
      <p:grpSpPr>
        <a:xfrm>
          <a:off x="0" y="0"/>
          <a:ext cx="0" cy="0"/>
          <a:chOff x="0" y="0"/>
          <a:chExt cx="0" cy="0"/>
        </a:xfrm>
      </p:grpSpPr>
      <p:sp>
        <p:nvSpPr>
          <p:cNvPr id="9" name="Rectangle 8"/>
          <p:cNvSpPr/>
          <p:nvPr userDrawn="1"/>
        </p:nvSpPr>
        <p:spPr bwMode="auto">
          <a:xfrm>
            <a:off x="0" y="1800538"/>
            <a:ext cx="8999538" cy="5040000"/>
          </a:xfrm>
          <a:prstGeom prst="rect">
            <a:avLst/>
          </a:prstGeom>
          <a:solidFill>
            <a:schemeClr val="tx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Title 1"/>
          <p:cNvSpPr>
            <a:spLocks noGrp="1"/>
          </p:cNvSpPr>
          <p:nvPr>
            <p:ph type="ctrTitle" hasCustomPrompt="1"/>
          </p:nvPr>
        </p:nvSpPr>
        <p:spPr>
          <a:xfrm>
            <a:off x="1404000" y="2448000"/>
            <a:ext cx="7200000" cy="972269"/>
          </a:xfrm>
        </p:spPr>
        <p:txBody>
          <a:bodyPr tIns="86400" anchor="t" anchorCtr="0"/>
          <a:lstStyle>
            <a:lvl1pPr algn="l">
              <a:defRPr sz="5700">
                <a:solidFill>
                  <a:schemeClr val="bg1"/>
                </a:solidFill>
              </a:defRPr>
            </a:lvl1pPr>
          </a:lstStyle>
          <a:p>
            <a:r>
              <a:rPr lang="et-EE" dirty="0"/>
              <a:t>Aitäh!</a:t>
            </a:r>
            <a:endParaRPr lang="en-US" dirty="0"/>
          </a:p>
        </p:txBody>
      </p:sp>
      <p:sp>
        <p:nvSpPr>
          <p:cNvPr id="8" name="Subtitle 2"/>
          <p:cNvSpPr>
            <a:spLocks noGrp="1"/>
          </p:cNvSpPr>
          <p:nvPr>
            <p:ph type="subTitle" idx="1" hasCustomPrompt="1"/>
          </p:nvPr>
        </p:nvSpPr>
        <p:spPr>
          <a:xfrm>
            <a:off x="1404000" y="3636293"/>
            <a:ext cx="7200000" cy="1728000"/>
          </a:xfr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a:t>eesnimi.perenimi@agri.ee</a:t>
            </a:r>
          </a:p>
          <a:p>
            <a:r>
              <a:rPr lang="et-EE" dirty="0"/>
              <a:t>Telefon, Skype, Facebook vms</a:t>
            </a:r>
          </a:p>
          <a:p>
            <a:endParaRPr lang="et-EE"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76461" y="359767"/>
            <a:ext cx="3057707" cy="1046918"/>
          </a:xfrm>
          <a:prstGeom prst="rect">
            <a:avLst/>
          </a:prstGeom>
        </p:spPr>
      </p:pic>
    </p:spTree>
    <p:extLst>
      <p:ext uri="{BB962C8B-B14F-4D97-AF65-F5344CB8AC3E}">
        <p14:creationId xmlns:p14="http://schemas.microsoft.com/office/powerpoint/2010/main" val="34036317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õpuslaid - eng - 3 lõvi - sinine">
    <p:spTree>
      <p:nvGrpSpPr>
        <p:cNvPr id="1" name=""/>
        <p:cNvGrpSpPr/>
        <p:nvPr/>
      </p:nvGrpSpPr>
      <p:grpSpPr>
        <a:xfrm>
          <a:off x="0" y="0"/>
          <a:ext cx="0" cy="0"/>
          <a:chOff x="0" y="0"/>
          <a:chExt cx="0" cy="0"/>
        </a:xfrm>
      </p:grpSpPr>
      <p:sp>
        <p:nvSpPr>
          <p:cNvPr id="9" name="Rectangle 8"/>
          <p:cNvSpPr/>
          <p:nvPr userDrawn="1"/>
        </p:nvSpPr>
        <p:spPr bwMode="auto">
          <a:xfrm>
            <a:off x="0" y="1800538"/>
            <a:ext cx="8999538" cy="5040000"/>
          </a:xfrm>
          <a:prstGeom prst="rect">
            <a:avLst/>
          </a:prstGeom>
          <a:solidFill>
            <a:schemeClr val="tx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Title 1"/>
          <p:cNvSpPr>
            <a:spLocks noGrp="1"/>
          </p:cNvSpPr>
          <p:nvPr>
            <p:ph type="ctrTitle" hasCustomPrompt="1"/>
          </p:nvPr>
        </p:nvSpPr>
        <p:spPr>
          <a:xfrm>
            <a:off x="1404000" y="2448000"/>
            <a:ext cx="7200000" cy="972269"/>
          </a:xfrm>
        </p:spPr>
        <p:txBody>
          <a:bodyPr tIns="86400" anchor="t" anchorCtr="0"/>
          <a:lstStyle>
            <a:lvl1pPr algn="l">
              <a:defRPr sz="5700">
                <a:solidFill>
                  <a:schemeClr val="bg1"/>
                </a:solidFill>
              </a:defRPr>
            </a:lvl1pPr>
          </a:lstStyle>
          <a:p>
            <a:r>
              <a:rPr lang="et-EE" dirty="0" err="1"/>
              <a:t>Thank</a:t>
            </a:r>
            <a:r>
              <a:rPr lang="et-EE" dirty="0"/>
              <a:t> </a:t>
            </a:r>
            <a:r>
              <a:rPr lang="et-EE" dirty="0" err="1"/>
              <a:t>you</a:t>
            </a:r>
            <a:r>
              <a:rPr lang="et-EE" dirty="0"/>
              <a:t>!</a:t>
            </a:r>
            <a:endParaRPr lang="en-US" dirty="0"/>
          </a:p>
        </p:txBody>
      </p:sp>
      <p:sp>
        <p:nvSpPr>
          <p:cNvPr id="8" name="Subtitle 2"/>
          <p:cNvSpPr>
            <a:spLocks noGrp="1"/>
          </p:cNvSpPr>
          <p:nvPr>
            <p:ph type="subTitle" idx="1" hasCustomPrompt="1"/>
          </p:nvPr>
        </p:nvSpPr>
        <p:spPr>
          <a:xfrm>
            <a:off x="1404000" y="3636293"/>
            <a:ext cx="7200000" cy="1728000"/>
          </a:xfrm>
        </p:spPr>
        <p:txBody>
          <a:bodyPr/>
          <a:lstStyle>
            <a:lvl1pPr marL="0" indent="0" algn="l">
              <a:spcAft>
                <a:spcPts val="0"/>
              </a:spcAft>
              <a:buNone/>
              <a:defRPr sz="2600" b="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a:t>Forename</a:t>
            </a:r>
            <a:r>
              <a:rPr lang="et-EE" dirty="0"/>
              <a:t> </a:t>
            </a:r>
            <a:r>
              <a:rPr lang="et-EE" dirty="0" err="1"/>
              <a:t>Surname</a:t>
            </a:r>
            <a:endParaRPr lang="et-EE" dirty="0"/>
          </a:p>
          <a:p>
            <a:r>
              <a:rPr lang="et-EE" dirty="0"/>
              <a:t>forename.surname@institution.ee</a:t>
            </a:r>
          </a:p>
          <a:p>
            <a:r>
              <a:rPr lang="et-EE" dirty="0" err="1"/>
              <a:t>Phone</a:t>
            </a:r>
            <a:r>
              <a:rPr lang="et-EE" dirty="0"/>
              <a:t>, Skype, Facebook </a:t>
            </a:r>
            <a:r>
              <a:rPr lang="et-EE" dirty="0" err="1"/>
              <a:t>etc</a:t>
            </a:r>
            <a:endParaRPr lang="et-EE"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76461" y="359767"/>
            <a:ext cx="3086828" cy="1046553"/>
          </a:xfrm>
          <a:prstGeom prst="rect">
            <a:avLst/>
          </a:prstGeom>
        </p:spPr>
      </p:pic>
    </p:spTree>
    <p:extLst>
      <p:ext uri="{BB962C8B-B14F-4D97-AF65-F5344CB8AC3E}">
        <p14:creationId xmlns:p14="http://schemas.microsoft.com/office/powerpoint/2010/main" val="34036317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Lõpuslaid - est - vapp - sinine">
    <p:spTree>
      <p:nvGrpSpPr>
        <p:cNvPr id="1" name=""/>
        <p:cNvGrpSpPr/>
        <p:nvPr/>
      </p:nvGrpSpPr>
      <p:grpSpPr>
        <a:xfrm>
          <a:off x="0" y="0"/>
          <a:ext cx="0" cy="0"/>
          <a:chOff x="0" y="0"/>
          <a:chExt cx="0" cy="0"/>
        </a:xfrm>
      </p:grpSpPr>
      <p:sp>
        <p:nvSpPr>
          <p:cNvPr id="9" name="Rectangle 8"/>
          <p:cNvSpPr/>
          <p:nvPr userDrawn="1"/>
        </p:nvSpPr>
        <p:spPr bwMode="auto">
          <a:xfrm>
            <a:off x="0" y="1800538"/>
            <a:ext cx="8999538" cy="504000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Title 1"/>
          <p:cNvSpPr>
            <a:spLocks noGrp="1"/>
          </p:cNvSpPr>
          <p:nvPr>
            <p:ph type="ctrTitle" hasCustomPrompt="1"/>
          </p:nvPr>
        </p:nvSpPr>
        <p:spPr>
          <a:xfrm>
            <a:off x="1404000" y="2448000"/>
            <a:ext cx="7200000" cy="972269"/>
          </a:xfrm>
        </p:spPr>
        <p:txBody>
          <a:bodyPr tIns="86400" anchor="t" anchorCtr="0"/>
          <a:lstStyle>
            <a:lvl1pPr algn="l">
              <a:defRPr sz="5700">
                <a:solidFill>
                  <a:schemeClr val="bg1"/>
                </a:solidFill>
              </a:defRPr>
            </a:lvl1pPr>
          </a:lstStyle>
          <a:p>
            <a:r>
              <a:rPr lang="et-EE" dirty="0"/>
              <a:t>Aitäh!</a:t>
            </a:r>
            <a:endParaRPr lang="en-US" dirty="0"/>
          </a:p>
        </p:txBody>
      </p:sp>
      <p:sp>
        <p:nvSpPr>
          <p:cNvPr id="8" name="Subtitle 2"/>
          <p:cNvSpPr>
            <a:spLocks noGrp="1"/>
          </p:cNvSpPr>
          <p:nvPr>
            <p:ph type="subTitle" idx="1" hasCustomPrompt="1"/>
          </p:nvPr>
        </p:nvSpPr>
        <p:spPr>
          <a:xfrm>
            <a:off x="1404000" y="3636293"/>
            <a:ext cx="7200000" cy="1728000"/>
          </a:xfrm>
        </p:spPr>
        <p:txBody>
          <a:bodyPr/>
          <a:lstStyle>
            <a:lvl1pPr marL="0" indent="0" algn="l">
              <a:spcAft>
                <a:spcPts val="0"/>
              </a:spcAft>
              <a:buNone/>
              <a:defRPr sz="2600" b="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err="1"/>
              <a:t>eesnimi@perenimi@agri.ee</a:t>
            </a:r>
            <a:endParaRPr lang="et-EE" dirty="0"/>
          </a:p>
          <a:p>
            <a:r>
              <a:rPr lang="et-EE" dirty="0"/>
              <a:t>Telefon, Skype, Facebook vms</a:t>
            </a:r>
          </a:p>
          <a:p>
            <a:endParaRPr lang="et-EE"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4453" y="503783"/>
            <a:ext cx="3168352" cy="783345"/>
          </a:xfrm>
          <a:prstGeom prst="rect">
            <a:avLst/>
          </a:prstGeom>
        </p:spPr>
      </p:pic>
    </p:spTree>
    <p:extLst>
      <p:ext uri="{BB962C8B-B14F-4D97-AF65-F5344CB8AC3E}">
        <p14:creationId xmlns:p14="http://schemas.microsoft.com/office/powerpoint/2010/main" val="24181150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Lõpuslaid - eng - vapp - sinine">
    <p:spTree>
      <p:nvGrpSpPr>
        <p:cNvPr id="1" name=""/>
        <p:cNvGrpSpPr/>
        <p:nvPr/>
      </p:nvGrpSpPr>
      <p:grpSpPr>
        <a:xfrm>
          <a:off x="0" y="0"/>
          <a:ext cx="0" cy="0"/>
          <a:chOff x="0" y="0"/>
          <a:chExt cx="0" cy="0"/>
        </a:xfrm>
      </p:grpSpPr>
      <p:sp>
        <p:nvSpPr>
          <p:cNvPr id="9" name="Rectangle 8"/>
          <p:cNvSpPr/>
          <p:nvPr userDrawn="1"/>
        </p:nvSpPr>
        <p:spPr bwMode="auto">
          <a:xfrm>
            <a:off x="0" y="1800538"/>
            <a:ext cx="8999538" cy="504000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Title 1"/>
          <p:cNvSpPr>
            <a:spLocks noGrp="1"/>
          </p:cNvSpPr>
          <p:nvPr>
            <p:ph type="ctrTitle" hasCustomPrompt="1"/>
          </p:nvPr>
        </p:nvSpPr>
        <p:spPr>
          <a:xfrm>
            <a:off x="1404000" y="2448000"/>
            <a:ext cx="7200000" cy="972269"/>
          </a:xfrm>
        </p:spPr>
        <p:txBody>
          <a:bodyPr tIns="86400" anchor="t" anchorCtr="0"/>
          <a:lstStyle>
            <a:lvl1pPr algn="l">
              <a:defRPr sz="5700">
                <a:solidFill>
                  <a:schemeClr val="bg1"/>
                </a:solidFill>
              </a:defRPr>
            </a:lvl1pPr>
          </a:lstStyle>
          <a:p>
            <a:r>
              <a:rPr lang="et-EE" dirty="0" err="1"/>
              <a:t>Thank</a:t>
            </a:r>
            <a:r>
              <a:rPr lang="et-EE" dirty="0"/>
              <a:t> </a:t>
            </a:r>
            <a:r>
              <a:rPr lang="et-EE" dirty="0" err="1"/>
              <a:t>you</a:t>
            </a:r>
            <a:r>
              <a:rPr lang="et-EE" dirty="0"/>
              <a:t>!</a:t>
            </a:r>
            <a:endParaRPr lang="en-US" dirty="0"/>
          </a:p>
        </p:txBody>
      </p:sp>
      <p:sp>
        <p:nvSpPr>
          <p:cNvPr id="8" name="Subtitle 2"/>
          <p:cNvSpPr>
            <a:spLocks noGrp="1"/>
          </p:cNvSpPr>
          <p:nvPr>
            <p:ph type="subTitle" idx="1" hasCustomPrompt="1"/>
          </p:nvPr>
        </p:nvSpPr>
        <p:spPr>
          <a:xfrm>
            <a:off x="1404000" y="3636293"/>
            <a:ext cx="7200000" cy="1728000"/>
          </a:xfrm>
        </p:spPr>
        <p:txBody>
          <a:bodyPr/>
          <a:lstStyle>
            <a:lvl1pPr marL="0" indent="0" algn="l">
              <a:spcAft>
                <a:spcPts val="0"/>
              </a:spcAft>
              <a:buNone/>
              <a:defRPr sz="2600" b="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a:t>Forename</a:t>
            </a:r>
            <a:r>
              <a:rPr lang="et-EE" dirty="0"/>
              <a:t> </a:t>
            </a:r>
            <a:r>
              <a:rPr lang="et-EE" dirty="0" err="1"/>
              <a:t>Surname</a:t>
            </a:r>
            <a:endParaRPr lang="et-EE" dirty="0"/>
          </a:p>
          <a:p>
            <a:r>
              <a:rPr lang="et-EE" dirty="0"/>
              <a:t>forename.surname@agri.ee</a:t>
            </a:r>
          </a:p>
          <a:p>
            <a:r>
              <a:rPr lang="et-EE" dirty="0" err="1"/>
              <a:t>Phone</a:t>
            </a:r>
            <a:r>
              <a:rPr lang="et-EE" dirty="0"/>
              <a:t>, Skype, Facebook </a:t>
            </a:r>
            <a:r>
              <a:rPr lang="et-EE" dirty="0" err="1"/>
              <a:t>etc</a:t>
            </a:r>
            <a:endParaRPr lang="et-EE"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4474" y="511937"/>
            <a:ext cx="3384376" cy="779786"/>
          </a:xfrm>
          <a:prstGeom prst="rect">
            <a:avLst/>
          </a:prstGeom>
        </p:spPr>
      </p:pic>
    </p:spTree>
    <p:extLst>
      <p:ext uri="{BB962C8B-B14F-4D97-AF65-F5344CB8AC3E}">
        <p14:creationId xmlns:p14="http://schemas.microsoft.com/office/powerpoint/2010/main" val="42056199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3541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itelslaid - eng - 3 lõvi - valg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04000" y="2448000"/>
            <a:ext cx="7200000" cy="1800000"/>
          </a:xfrm>
        </p:spPr>
        <p:txBody>
          <a:bodyPr tIns="86400" anchor="t" anchorCtr="0"/>
          <a:lstStyle>
            <a:lvl1pPr algn="l">
              <a:defRPr sz="5700"/>
            </a:lvl1pPr>
          </a:lstStyle>
          <a:p>
            <a:r>
              <a:rPr lang="et-EE" dirty="0" err="1"/>
              <a:t>Presentation</a:t>
            </a:r>
            <a:r>
              <a:rPr lang="et-EE" dirty="0"/>
              <a:t> </a:t>
            </a:r>
            <a:r>
              <a:rPr lang="et-EE" dirty="0" err="1"/>
              <a:t>Title</a:t>
            </a:r>
            <a:endParaRPr lang="en-US" dirty="0"/>
          </a:p>
        </p:txBody>
      </p:sp>
      <p:sp>
        <p:nvSpPr>
          <p:cNvPr id="3" name="Subtitle 2"/>
          <p:cNvSpPr>
            <a:spLocks noGrp="1"/>
          </p:cNvSpPr>
          <p:nvPr>
            <p:ph type="subTitle" idx="1" hasCustomPrompt="1"/>
          </p:nvPr>
        </p:nvSpPr>
        <p:spPr>
          <a:xfrm>
            <a:off x="1404000" y="4525200"/>
            <a:ext cx="7200000" cy="1728000"/>
          </a:xfrm>
        </p:spPr>
        <p:txBody>
          <a:bodyPr/>
          <a:lstStyle>
            <a:lvl1pPr marL="0" indent="0" algn="l">
              <a:spcAft>
                <a:spcPts val="0"/>
              </a:spcAft>
              <a:buNone/>
              <a:defRPr sz="2600" b="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a:t>Forename</a:t>
            </a:r>
            <a:r>
              <a:rPr lang="et-EE" dirty="0"/>
              <a:t> </a:t>
            </a:r>
            <a:r>
              <a:rPr lang="et-EE" dirty="0" err="1"/>
              <a:t>Surname</a:t>
            </a:r>
            <a:endParaRPr lang="et-EE" dirty="0"/>
          </a:p>
          <a:p>
            <a:r>
              <a:rPr lang="et-EE" dirty="0" err="1"/>
              <a:t>Department</a:t>
            </a:r>
            <a:r>
              <a:rPr lang="et-EE" dirty="0"/>
              <a:t> / </a:t>
            </a:r>
            <a:r>
              <a:rPr lang="et-EE" dirty="0" err="1"/>
              <a:t>Occupation</a:t>
            </a:r>
            <a:endParaRPr lang="et-EE" dirty="0"/>
          </a:p>
          <a:p>
            <a:endParaRPr lang="et-EE" dirty="0"/>
          </a:p>
          <a:p>
            <a:r>
              <a:rPr lang="et-EE" dirty="0"/>
              <a:t>01.07.2023</a:t>
            </a:r>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76461" y="359767"/>
            <a:ext cx="3086828" cy="1046553"/>
          </a:xfrm>
          <a:prstGeom prst="rect">
            <a:avLst/>
          </a:prstGeom>
        </p:spPr>
      </p:pic>
    </p:spTree>
    <p:extLst>
      <p:ext uri="{BB962C8B-B14F-4D97-AF65-F5344CB8AC3E}">
        <p14:creationId xmlns:p14="http://schemas.microsoft.com/office/powerpoint/2010/main" val="4267559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itelslaid - est - 3 lõvi - sinine">
    <p:spTree>
      <p:nvGrpSpPr>
        <p:cNvPr id="1" name=""/>
        <p:cNvGrpSpPr/>
        <p:nvPr/>
      </p:nvGrpSpPr>
      <p:grpSpPr>
        <a:xfrm>
          <a:off x="0" y="0"/>
          <a:ext cx="0" cy="0"/>
          <a:chOff x="0" y="0"/>
          <a:chExt cx="0" cy="0"/>
        </a:xfrm>
      </p:grpSpPr>
      <p:sp>
        <p:nvSpPr>
          <p:cNvPr id="7" name="Rectangle 6"/>
          <p:cNvSpPr/>
          <p:nvPr userDrawn="1"/>
        </p:nvSpPr>
        <p:spPr bwMode="auto">
          <a:xfrm>
            <a:off x="0" y="1800538"/>
            <a:ext cx="8999538" cy="5040000"/>
          </a:xfrm>
          <a:prstGeom prst="rect">
            <a:avLst/>
          </a:prstGeom>
          <a:solidFill>
            <a:schemeClr val="tx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r>
              <a:rPr kumimoji="0" lang="et-EE" sz="1800" b="0" i="0" u="none" strike="noStrike" cap="none" normalizeH="0" baseline="0" dirty="0">
                <a:ln>
                  <a:noFill/>
                </a:ln>
                <a:noFill/>
                <a:effectLst/>
                <a:latin typeface="Roboto Condensed" panose="02000000000000000000" pitchFamily="2" charset="0"/>
                <a:ea typeface="Microsoft YaHei" panose="020B0503020204020204" pitchFamily="34" charset="-122"/>
              </a:rPr>
              <a:t>S</a:t>
            </a:r>
            <a:endParaRPr kumimoji="0" lang="en-US" sz="1800" b="0" i="0" u="none" strike="noStrike" cap="none" normalizeH="0" baseline="0" dirty="0">
              <a:ln>
                <a:noFill/>
              </a:ln>
              <a:noFill/>
              <a:effectLst/>
              <a:latin typeface="Roboto Condensed" panose="02000000000000000000" pitchFamily="2" charset="0"/>
              <a:ea typeface="Microsoft YaHei" panose="020B0503020204020204" pitchFamily="34" charset="-122"/>
            </a:endParaRPr>
          </a:p>
        </p:txBody>
      </p:sp>
      <p:sp>
        <p:nvSpPr>
          <p:cNvPr id="2" name="Title 1"/>
          <p:cNvSpPr>
            <a:spLocks noGrp="1"/>
          </p:cNvSpPr>
          <p:nvPr>
            <p:ph type="ctrTitle" hasCustomPrompt="1"/>
          </p:nvPr>
        </p:nvSpPr>
        <p:spPr>
          <a:xfrm>
            <a:off x="1404000" y="2448000"/>
            <a:ext cx="7200000" cy="1800000"/>
          </a:xfrm>
        </p:spPr>
        <p:txBody>
          <a:bodyPr tIns="86400" anchor="t" anchorCtr="0"/>
          <a:lstStyle>
            <a:lvl1pPr algn="l">
              <a:defRPr sz="5700" baseline="0">
                <a:solidFill>
                  <a:schemeClr val="bg1"/>
                </a:solidFill>
              </a:defRPr>
            </a:lvl1pPr>
          </a:lstStyle>
          <a:p>
            <a:r>
              <a:rPr lang="et-EE" dirty="0"/>
              <a:t>Esitlusslaidide pealkiri</a:t>
            </a:r>
            <a:endParaRPr lang="en-US" dirty="0"/>
          </a:p>
        </p:txBody>
      </p:sp>
      <p:sp>
        <p:nvSpPr>
          <p:cNvPr id="3" name="Subtitle 2"/>
          <p:cNvSpPr>
            <a:spLocks noGrp="1"/>
          </p:cNvSpPr>
          <p:nvPr>
            <p:ph type="subTitle" idx="1" hasCustomPrompt="1"/>
          </p:nvPr>
        </p:nvSpPr>
        <p:spPr>
          <a:xfrm>
            <a:off x="1404000" y="4525200"/>
            <a:ext cx="7200000" cy="1728000"/>
          </a:xfr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a:t>struktuuriüksus / ametinimetus</a:t>
            </a:r>
          </a:p>
          <a:p>
            <a:endParaRPr lang="et-EE" dirty="0"/>
          </a:p>
          <a:p>
            <a:r>
              <a:rPr lang="et-EE" dirty="0"/>
              <a:t>01.07.2023</a:t>
            </a:r>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76461" y="359767"/>
            <a:ext cx="3057707" cy="1046918"/>
          </a:xfrm>
          <a:prstGeom prst="rect">
            <a:avLst/>
          </a:prstGeom>
        </p:spPr>
      </p:pic>
    </p:spTree>
    <p:extLst>
      <p:ext uri="{BB962C8B-B14F-4D97-AF65-F5344CB8AC3E}">
        <p14:creationId xmlns:p14="http://schemas.microsoft.com/office/powerpoint/2010/main" val="3114093990"/>
      </p:ext>
    </p:extLst>
  </p:cSld>
  <p:clrMapOvr>
    <a:masterClrMapping/>
  </p:clrMapOvr>
  <p:extLst>
    <p:ext uri="{DCECCB84-F9BA-43D5-87BE-67443E8EF086}">
      <p15:sldGuideLst xmlns:p15="http://schemas.microsoft.com/office/powerpoint/2012/main">
        <p15:guide id="1" orient="horz" pos="2154" userDrawn="1">
          <p15:clr>
            <a:srgbClr val="FBAE40"/>
          </p15:clr>
        </p15:guide>
        <p15:guide id="2" pos="2834"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itelslaid - eng - 3 lõvi - sinine">
    <p:spTree>
      <p:nvGrpSpPr>
        <p:cNvPr id="1" name=""/>
        <p:cNvGrpSpPr/>
        <p:nvPr/>
      </p:nvGrpSpPr>
      <p:grpSpPr>
        <a:xfrm>
          <a:off x="0" y="0"/>
          <a:ext cx="0" cy="0"/>
          <a:chOff x="0" y="0"/>
          <a:chExt cx="0" cy="0"/>
        </a:xfrm>
      </p:grpSpPr>
      <p:sp>
        <p:nvSpPr>
          <p:cNvPr id="7" name="Rectangle 6"/>
          <p:cNvSpPr/>
          <p:nvPr userDrawn="1"/>
        </p:nvSpPr>
        <p:spPr bwMode="auto">
          <a:xfrm>
            <a:off x="0" y="1800538"/>
            <a:ext cx="8999538" cy="5040000"/>
          </a:xfrm>
          <a:prstGeom prst="rect">
            <a:avLst/>
          </a:prstGeom>
          <a:solidFill>
            <a:schemeClr val="tx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2" name="Title 1"/>
          <p:cNvSpPr>
            <a:spLocks noGrp="1"/>
          </p:cNvSpPr>
          <p:nvPr>
            <p:ph type="ctrTitle" hasCustomPrompt="1"/>
          </p:nvPr>
        </p:nvSpPr>
        <p:spPr>
          <a:xfrm>
            <a:off x="1404000" y="2448000"/>
            <a:ext cx="7200000" cy="1800000"/>
          </a:xfrm>
        </p:spPr>
        <p:txBody>
          <a:bodyPr tIns="86400" anchor="t" anchorCtr="0"/>
          <a:lstStyle>
            <a:lvl1pPr algn="l">
              <a:defRPr sz="5700">
                <a:solidFill>
                  <a:schemeClr val="bg1"/>
                </a:solidFill>
              </a:defRPr>
            </a:lvl1pPr>
          </a:lstStyle>
          <a:p>
            <a:r>
              <a:rPr lang="et-EE" dirty="0" err="1"/>
              <a:t>Presentation</a:t>
            </a:r>
            <a:r>
              <a:rPr lang="et-EE" dirty="0"/>
              <a:t> </a:t>
            </a:r>
            <a:r>
              <a:rPr lang="et-EE" dirty="0" err="1"/>
              <a:t>Title</a:t>
            </a:r>
            <a:endParaRPr lang="en-US" dirty="0"/>
          </a:p>
        </p:txBody>
      </p:sp>
      <p:sp>
        <p:nvSpPr>
          <p:cNvPr id="3" name="Subtitle 2"/>
          <p:cNvSpPr>
            <a:spLocks noGrp="1"/>
          </p:cNvSpPr>
          <p:nvPr>
            <p:ph type="subTitle" idx="1" hasCustomPrompt="1"/>
          </p:nvPr>
        </p:nvSpPr>
        <p:spPr>
          <a:xfrm>
            <a:off x="1404000" y="4525200"/>
            <a:ext cx="7200000" cy="1728000"/>
          </a:xfrm>
        </p:spPr>
        <p:txBody>
          <a:bodyPr/>
          <a:lstStyle>
            <a:lvl1pPr marL="0" indent="0" algn="l">
              <a:spcAft>
                <a:spcPts val="0"/>
              </a:spcAft>
              <a:buNone/>
              <a:defRPr sz="2600" b="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a:t>Forename</a:t>
            </a:r>
            <a:r>
              <a:rPr lang="et-EE" dirty="0"/>
              <a:t> </a:t>
            </a:r>
            <a:r>
              <a:rPr lang="et-EE" dirty="0" err="1"/>
              <a:t>Surname</a:t>
            </a:r>
            <a:endParaRPr lang="et-EE" dirty="0"/>
          </a:p>
          <a:p>
            <a:r>
              <a:rPr lang="et-EE" dirty="0" err="1"/>
              <a:t>Department</a:t>
            </a:r>
            <a:r>
              <a:rPr lang="et-EE" dirty="0"/>
              <a:t> / </a:t>
            </a:r>
            <a:r>
              <a:rPr lang="et-EE" dirty="0" err="1"/>
              <a:t>Occupation</a:t>
            </a:r>
            <a:endParaRPr lang="et-EE" dirty="0"/>
          </a:p>
          <a:p>
            <a:endParaRPr lang="et-EE" dirty="0"/>
          </a:p>
          <a:p>
            <a:r>
              <a:rPr lang="et-EE" dirty="0"/>
              <a:t>14.12.2013</a:t>
            </a:r>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76461" y="359767"/>
            <a:ext cx="3086828" cy="1046553"/>
          </a:xfrm>
          <a:prstGeom prst="rect">
            <a:avLst/>
          </a:prstGeom>
        </p:spPr>
      </p:pic>
    </p:spTree>
    <p:extLst>
      <p:ext uri="{BB962C8B-B14F-4D97-AF65-F5344CB8AC3E}">
        <p14:creationId xmlns:p14="http://schemas.microsoft.com/office/powerpoint/2010/main" val="3114093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itelslaid - est - vapp - sinine">
    <p:spTree>
      <p:nvGrpSpPr>
        <p:cNvPr id="1" name=""/>
        <p:cNvGrpSpPr/>
        <p:nvPr/>
      </p:nvGrpSpPr>
      <p:grpSpPr>
        <a:xfrm>
          <a:off x="0" y="0"/>
          <a:ext cx="0" cy="0"/>
          <a:chOff x="0" y="0"/>
          <a:chExt cx="0" cy="0"/>
        </a:xfrm>
      </p:grpSpPr>
      <p:sp>
        <p:nvSpPr>
          <p:cNvPr id="7" name="Rectangle 6"/>
          <p:cNvSpPr/>
          <p:nvPr userDrawn="1"/>
        </p:nvSpPr>
        <p:spPr bwMode="auto">
          <a:xfrm>
            <a:off x="0" y="1800538"/>
            <a:ext cx="8999538" cy="504000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2" name="Title 1"/>
          <p:cNvSpPr>
            <a:spLocks noGrp="1"/>
          </p:cNvSpPr>
          <p:nvPr>
            <p:ph type="ctrTitle" hasCustomPrompt="1"/>
          </p:nvPr>
        </p:nvSpPr>
        <p:spPr>
          <a:xfrm>
            <a:off x="1404000" y="2448000"/>
            <a:ext cx="7200000" cy="1800000"/>
          </a:xfrm>
        </p:spPr>
        <p:txBody>
          <a:bodyPr tIns="86400" anchor="t" anchorCtr="0"/>
          <a:lstStyle>
            <a:lvl1pPr algn="l">
              <a:defRPr sz="5700" baseline="0">
                <a:solidFill>
                  <a:schemeClr val="bg1"/>
                </a:solidFill>
              </a:defRPr>
            </a:lvl1pPr>
          </a:lstStyle>
          <a:p>
            <a:r>
              <a:rPr lang="et-EE" dirty="0"/>
              <a:t>Esitlusslaidide pealkiri</a:t>
            </a:r>
            <a:endParaRPr lang="en-US" dirty="0"/>
          </a:p>
        </p:txBody>
      </p:sp>
      <p:sp>
        <p:nvSpPr>
          <p:cNvPr id="3" name="Subtitle 2"/>
          <p:cNvSpPr>
            <a:spLocks noGrp="1"/>
          </p:cNvSpPr>
          <p:nvPr>
            <p:ph type="subTitle" idx="1" hasCustomPrompt="1"/>
          </p:nvPr>
        </p:nvSpPr>
        <p:spPr>
          <a:xfrm>
            <a:off x="1404000" y="4525200"/>
            <a:ext cx="7200000" cy="1728000"/>
          </a:xfr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a:t>struktuuriüksus / ametinimetus</a:t>
            </a:r>
          </a:p>
          <a:p>
            <a:endParaRPr lang="et-EE" dirty="0"/>
          </a:p>
          <a:p>
            <a:r>
              <a:rPr lang="et-EE" dirty="0"/>
              <a:t>01.07.2023</a:t>
            </a:r>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4453" y="503783"/>
            <a:ext cx="3168352" cy="783345"/>
          </a:xfrm>
          <a:prstGeom prst="rect">
            <a:avLst/>
          </a:prstGeom>
        </p:spPr>
      </p:pic>
    </p:spTree>
    <p:extLst>
      <p:ext uri="{BB962C8B-B14F-4D97-AF65-F5344CB8AC3E}">
        <p14:creationId xmlns:p14="http://schemas.microsoft.com/office/powerpoint/2010/main" val="3536273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itelslaid - eng - vapp - sinine">
    <p:spTree>
      <p:nvGrpSpPr>
        <p:cNvPr id="1" name=""/>
        <p:cNvGrpSpPr/>
        <p:nvPr/>
      </p:nvGrpSpPr>
      <p:grpSpPr>
        <a:xfrm>
          <a:off x="0" y="0"/>
          <a:ext cx="0" cy="0"/>
          <a:chOff x="0" y="0"/>
          <a:chExt cx="0" cy="0"/>
        </a:xfrm>
      </p:grpSpPr>
      <p:sp>
        <p:nvSpPr>
          <p:cNvPr id="7" name="Rectangle 6"/>
          <p:cNvSpPr/>
          <p:nvPr userDrawn="1"/>
        </p:nvSpPr>
        <p:spPr bwMode="auto">
          <a:xfrm>
            <a:off x="0" y="1800538"/>
            <a:ext cx="8999538" cy="504000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2" name="Title 1"/>
          <p:cNvSpPr>
            <a:spLocks noGrp="1"/>
          </p:cNvSpPr>
          <p:nvPr>
            <p:ph type="ctrTitle" hasCustomPrompt="1"/>
          </p:nvPr>
        </p:nvSpPr>
        <p:spPr>
          <a:xfrm>
            <a:off x="1404000" y="2448000"/>
            <a:ext cx="7200000" cy="1800000"/>
          </a:xfrm>
        </p:spPr>
        <p:txBody>
          <a:bodyPr tIns="86400" anchor="t" anchorCtr="0"/>
          <a:lstStyle>
            <a:lvl1pPr algn="l">
              <a:defRPr sz="5700">
                <a:solidFill>
                  <a:schemeClr val="bg1"/>
                </a:solidFill>
              </a:defRPr>
            </a:lvl1pPr>
          </a:lstStyle>
          <a:p>
            <a:r>
              <a:rPr lang="et-EE" dirty="0" err="1"/>
              <a:t>Presentation</a:t>
            </a:r>
            <a:r>
              <a:rPr lang="et-EE" dirty="0"/>
              <a:t> </a:t>
            </a:r>
            <a:r>
              <a:rPr lang="et-EE" dirty="0" err="1"/>
              <a:t>Title</a:t>
            </a:r>
            <a:endParaRPr lang="en-US" dirty="0"/>
          </a:p>
        </p:txBody>
      </p:sp>
      <p:sp>
        <p:nvSpPr>
          <p:cNvPr id="3" name="Subtitle 2"/>
          <p:cNvSpPr>
            <a:spLocks noGrp="1"/>
          </p:cNvSpPr>
          <p:nvPr>
            <p:ph type="subTitle" idx="1" hasCustomPrompt="1"/>
          </p:nvPr>
        </p:nvSpPr>
        <p:spPr>
          <a:xfrm>
            <a:off x="1404000" y="4525200"/>
            <a:ext cx="7200000" cy="1728000"/>
          </a:xfrm>
        </p:spPr>
        <p:txBody>
          <a:bodyPr/>
          <a:lstStyle>
            <a:lvl1pPr marL="0" indent="0" algn="l">
              <a:spcAft>
                <a:spcPts val="0"/>
              </a:spcAft>
              <a:buNone/>
              <a:defRPr sz="2600" b="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a:t>Forename</a:t>
            </a:r>
            <a:r>
              <a:rPr lang="et-EE" dirty="0"/>
              <a:t> </a:t>
            </a:r>
            <a:r>
              <a:rPr lang="et-EE" dirty="0" err="1"/>
              <a:t>Surname</a:t>
            </a:r>
            <a:endParaRPr lang="et-EE" dirty="0"/>
          </a:p>
          <a:p>
            <a:r>
              <a:rPr lang="et-EE" dirty="0" err="1"/>
              <a:t>Department</a:t>
            </a:r>
            <a:r>
              <a:rPr lang="et-EE" dirty="0"/>
              <a:t> / </a:t>
            </a:r>
            <a:r>
              <a:rPr lang="et-EE" dirty="0" err="1"/>
              <a:t>Occupation</a:t>
            </a:r>
            <a:endParaRPr lang="et-EE" dirty="0"/>
          </a:p>
          <a:p>
            <a:endParaRPr lang="et-EE" dirty="0"/>
          </a:p>
          <a:p>
            <a:r>
              <a:rPr lang="et-EE" dirty="0"/>
              <a:t>01.07.2023</a:t>
            </a:r>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4474" y="511937"/>
            <a:ext cx="3384376" cy="779786"/>
          </a:xfrm>
          <a:prstGeom prst="rect">
            <a:avLst/>
          </a:prstGeom>
        </p:spPr>
      </p:pic>
    </p:spTree>
    <p:extLst>
      <p:ext uri="{BB962C8B-B14F-4D97-AF65-F5344CB8AC3E}">
        <p14:creationId xmlns:p14="http://schemas.microsoft.com/office/powerpoint/2010/main" val="4118804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3237" y="540000"/>
            <a:ext cx="7920000" cy="1080000"/>
          </a:xfrm>
        </p:spPr>
        <p:txBody>
          <a:bodyPr tIns="54000" anchor="t" anchorCtr="0"/>
          <a:lstStyle>
            <a:lvl1pPr>
              <a:defRPr sz="3600" b="1"/>
            </a:lvl1pPr>
          </a:lstStyle>
          <a:p>
            <a:r>
              <a:rPr lang="en-US" dirty="0" err="1"/>
              <a:t>Slaidi</a:t>
            </a:r>
            <a:r>
              <a:rPr lang="en-US" dirty="0"/>
              <a:t> </a:t>
            </a:r>
            <a:r>
              <a:rPr lang="en-US" dirty="0" err="1"/>
              <a:t>pealkiri</a:t>
            </a:r>
            <a:r>
              <a:rPr lang="en-US" dirty="0"/>
              <a:t> </a:t>
            </a:r>
            <a:r>
              <a:rPr lang="en-US" dirty="0" err="1"/>
              <a:t>vajadusel</a:t>
            </a:r>
            <a:r>
              <a:rPr lang="en-US" dirty="0"/>
              <a:t> </a:t>
            </a:r>
            <a:br>
              <a:rPr lang="en-US" dirty="0"/>
            </a:br>
            <a:r>
              <a:rPr lang="en-US" dirty="0" err="1"/>
              <a:t>kahel</a:t>
            </a:r>
            <a:r>
              <a:rPr lang="en-US" dirty="0"/>
              <a:t> real</a:t>
            </a:r>
          </a:p>
        </p:txBody>
      </p:sp>
      <p:sp>
        <p:nvSpPr>
          <p:cNvPr id="3" name="Content Placeholder 2"/>
          <p:cNvSpPr>
            <a:spLocks noGrp="1"/>
          </p:cNvSpPr>
          <p:nvPr>
            <p:ph idx="1"/>
          </p:nvPr>
        </p:nvSpPr>
        <p:spPr>
          <a:xfrm>
            <a:off x="503239" y="1768475"/>
            <a:ext cx="7920000" cy="4513263"/>
          </a:xfrm>
        </p:spPr>
        <p:txBody>
          <a:bodyPr/>
          <a:lstStyle>
            <a:lvl1pPr marL="0" indent="0">
              <a:spcAft>
                <a:spcPts val="800"/>
              </a:spcAft>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n-US"/>
              <a:t>Click to edit Master text styles</a:t>
            </a:r>
          </a:p>
        </p:txBody>
      </p:sp>
    </p:spTree>
    <p:extLst>
      <p:ext uri="{BB962C8B-B14F-4D97-AF65-F5344CB8AC3E}">
        <p14:creationId xmlns:p14="http://schemas.microsoft.com/office/powerpoint/2010/main" val="996003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3237" y="540000"/>
            <a:ext cx="7920000" cy="1080000"/>
          </a:xfrm>
        </p:spPr>
        <p:txBody>
          <a:bodyPr tIns="54000" anchor="t" anchorCtr="0"/>
          <a:lstStyle>
            <a:lvl1pPr>
              <a:defRPr sz="3600" b="1"/>
            </a:lvl1pPr>
          </a:lstStyle>
          <a:p>
            <a:r>
              <a:rPr lang="en-US" dirty="0" err="1"/>
              <a:t>Slaidi</a:t>
            </a:r>
            <a:r>
              <a:rPr lang="en-US" dirty="0"/>
              <a:t> </a:t>
            </a:r>
            <a:r>
              <a:rPr lang="en-US" dirty="0" err="1"/>
              <a:t>pealkiri</a:t>
            </a:r>
            <a:r>
              <a:rPr lang="en-US" dirty="0"/>
              <a:t> </a:t>
            </a:r>
            <a:r>
              <a:rPr lang="en-US" dirty="0" err="1"/>
              <a:t>vajadusel</a:t>
            </a:r>
            <a:r>
              <a:rPr lang="en-US" dirty="0"/>
              <a:t> </a:t>
            </a:r>
            <a:br>
              <a:rPr lang="en-US" dirty="0"/>
            </a:br>
            <a:r>
              <a:rPr lang="en-US" dirty="0" err="1"/>
              <a:t>kahel</a:t>
            </a:r>
            <a:r>
              <a:rPr lang="en-US" dirty="0"/>
              <a:t> real</a:t>
            </a:r>
          </a:p>
        </p:txBody>
      </p:sp>
      <p:sp>
        <p:nvSpPr>
          <p:cNvPr id="3" name="Content Placeholder 2"/>
          <p:cNvSpPr>
            <a:spLocks noGrp="1"/>
          </p:cNvSpPr>
          <p:nvPr>
            <p:ph idx="1"/>
          </p:nvPr>
        </p:nvSpPr>
        <p:spPr>
          <a:xfrm>
            <a:off x="503239" y="1768475"/>
            <a:ext cx="7920000" cy="4513263"/>
          </a:xfrm>
        </p:spPr>
        <p:txBody>
          <a:bodyPr/>
          <a:lstStyle>
            <a:lvl1pPr marL="432000" indent="-324000">
              <a:spcAft>
                <a:spcPts val="800"/>
              </a:spcAft>
              <a:buClr>
                <a:srgbClr val="0084D1"/>
              </a:buClr>
              <a:buSzPct val="100000"/>
              <a:buFont typeface="Arial" panose="020B0604020202020204" pitchFamily="34" charset="0"/>
              <a:buChar char="•"/>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n-US"/>
              <a:t>Click to edit Master text styles</a:t>
            </a:r>
          </a:p>
        </p:txBody>
      </p:sp>
    </p:spTree>
    <p:extLst>
      <p:ext uri="{BB962C8B-B14F-4D97-AF65-F5344CB8AC3E}">
        <p14:creationId xmlns:p14="http://schemas.microsoft.com/office/powerpoint/2010/main" val="4009672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ahepealkiri">
    <p:spTree>
      <p:nvGrpSpPr>
        <p:cNvPr id="1" name=""/>
        <p:cNvGrpSpPr/>
        <p:nvPr/>
      </p:nvGrpSpPr>
      <p:grpSpPr>
        <a:xfrm>
          <a:off x="0" y="0"/>
          <a:ext cx="0" cy="0"/>
          <a:chOff x="0" y="0"/>
          <a:chExt cx="0" cy="0"/>
        </a:xfrm>
      </p:grpSpPr>
      <p:sp>
        <p:nvSpPr>
          <p:cNvPr id="7" name="Rectangle 6"/>
          <p:cNvSpPr/>
          <p:nvPr userDrawn="1"/>
        </p:nvSpPr>
        <p:spPr bwMode="auto">
          <a:xfrm>
            <a:off x="0" y="0"/>
            <a:ext cx="8999538" cy="6840538"/>
          </a:xfrm>
          <a:prstGeom prst="rect">
            <a:avLst/>
          </a:prstGeom>
          <a:solidFill>
            <a:schemeClr val="tx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2" name="Title 1"/>
          <p:cNvSpPr>
            <a:spLocks noGrp="1"/>
          </p:cNvSpPr>
          <p:nvPr>
            <p:ph type="ctrTitle" hasCustomPrompt="1"/>
          </p:nvPr>
        </p:nvSpPr>
        <p:spPr>
          <a:xfrm>
            <a:off x="1404000" y="2448000"/>
            <a:ext cx="7200000" cy="1800000"/>
          </a:xfrm>
        </p:spPr>
        <p:txBody>
          <a:bodyPr tIns="86400" anchor="ctr" anchorCtr="0"/>
          <a:lstStyle>
            <a:lvl1pPr algn="l">
              <a:defRPr sz="5700">
                <a:solidFill>
                  <a:schemeClr val="bg1"/>
                </a:solidFill>
              </a:defRPr>
            </a:lvl1pPr>
          </a:lstStyle>
          <a:p>
            <a:r>
              <a:rPr lang="et-EE" dirty="0"/>
              <a:t>Vahepealkiri</a:t>
            </a:r>
            <a:endParaRPr lang="en-US" dirty="0"/>
          </a:p>
        </p:txBody>
      </p:sp>
    </p:spTree>
    <p:extLst>
      <p:ext uri="{BB962C8B-B14F-4D97-AF65-F5344CB8AC3E}">
        <p14:creationId xmlns:p14="http://schemas.microsoft.com/office/powerpoint/2010/main" val="1858575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503238" y="301625"/>
            <a:ext cx="9069387"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en-US"/>
              <a:t>Click to edit the title text format</a:t>
            </a:r>
          </a:p>
        </p:txBody>
      </p:sp>
      <p:sp>
        <p:nvSpPr>
          <p:cNvPr id="1026" name="Rectangle 2"/>
          <p:cNvSpPr>
            <a:spLocks noGrp="1" noChangeArrowheads="1"/>
          </p:cNvSpPr>
          <p:nvPr>
            <p:ph type="body" idx="1"/>
          </p:nvPr>
        </p:nvSpPr>
        <p:spPr bwMode="auto">
          <a:xfrm>
            <a:off x="503238" y="1768475"/>
            <a:ext cx="9069387" cy="4513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
        <p:nvSpPr>
          <p:cNvPr id="1027" name="Rectangle 3"/>
          <p:cNvSpPr>
            <a:spLocks noGrp="1" noChangeArrowheads="1"/>
          </p:cNvSpPr>
          <p:nvPr>
            <p:ph type="dt"/>
          </p:nvPr>
        </p:nvSpPr>
        <p:spPr bwMode="auto">
          <a:xfrm>
            <a:off x="503238" y="6886575"/>
            <a:ext cx="2346325"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Lst>
              <a:defRPr sz="14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1028" name="Rectangle 4"/>
          <p:cNvSpPr>
            <a:spLocks noGrp="1" noChangeArrowheads="1"/>
          </p:cNvSpPr>
          <p:nvPr>
            <p:ph type="ftr"/>
          </p:nvPr>
        </p:nvSpPr>
        <p:spPr bwMode="auto">
          <a:xfrm>
            <a:off x="3448050" y="6886575"/>
            <a:ext cx="3194050"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ctr">
              <a:lnSpc>
                <a:spcPct val="95000"/>
              </a:lnSpc>
              <a:tabLst>
                <a:tab pos="723900" algn="l"/>
                <a:tab pos="1447800" algn="l"/>
                <a:tab pos="2171700" algn="l"/>
                <a:tab pos="2895600" algn="l"/>
              </a:tabLst>
              <a:defRPr sz="14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1029" name="Rectangle 5"/>
          <p:cNvSpPr>
            <a:spLocks noGrp="1" noChangeArrowheads="1"/>
          </p:cNvSpPr>
          <p:nvPr>
            <p:ph type="sldNum"/>
          </p:nvPr>
        </p:nvSpPr>
        <p:spPr bwMode="auto">
          <a:xfrm>
            <a:off x="7227888" y="6886575"/>
            <a:ext cx="2346325"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Lst>
              <a:defRPr sz="1400">
                <a:solidFill>
                  <a:srgbClr val="000000"/>
                </a:solidFill>
                <a:latin typeface="Times New Roman" panose="02020603050405020304" pitchFamily="18" charset="0"/>
                <a:cs typeface="Arial Unicode MS" panose="020B0604020202020204" pitchFamily="34" charset="-128"/>
              </a:defRPr>
            </a:lvl1pPr>
          </a:lstStyle>
          <a:p>
            <a:fld id="{91A857D3-8977-4B76-8A8E-76EC884CC3A4}" type="slidenum">
              <a:rPr lang="et-EE" altLang="en-US"/>
              <a:pPr/>
              <a:t>‹#›</a:t>
            </a:fld>
            <a:endParaRPr lang="et-EE" altLang="en-US"/>
          </a:p>
        </p:txBody>
      </p:sp>
    </p:spTree>
  </p:cSld>
  <p:clrMap bg1="lt1" tx1="dk1" bg2="lt2" tx2="dk2" accent1="accent1" accent2="accent2" accent3="accent3" accent4="accent4" accent5="accent5" accent6="accent6" hlink="hlink" folHlink="folHlink"/>
  <p:sldLayoutIdLst>
    <p:sldLayoutId id="2147483649" r:id="rId1"/>
    <p:sldLayoutId id="2147483664" r:id="rId2"/>
    <p:sldLayoutId id="2147483661" r:id="rId3"/>
    <p:sldLayoutId id="2147483665" r:id="rId4"/>
    <p:sldLayoutId id="2147483671" r:id="rId5"/>
    <p:sldLayoutId id="2147483672" r:id="rId6"/>
    <p:sldLayoutId id="2147483650" r:id="rId7"/>
    <p:sldLayoutId id="2147483662" r:id="rId8"/>
    <p:sldLayoutId id="2147483673" r:id="rId9"/>
    <p:sldLayoutId id="2147483660" r:id="rId10"/>
    <p:sldLayoutId id="2147483666" r:id="rId11"/>
    <p:sldLayoutId id="2147483663" r:id="rId12"/>
    <p:sldLayoutId id="2147483669" r:id="rId13"/>
    <p:sldLayoutId id="2147483674" r:id="rId14"/>
    <p:sldLayoutId id="2147483675" r:id="rId15"/>
    <p:sldLayoutId id="2147483655" r:id="rId16"/>
  </p:sldLayoutIdLst>
  <p:txStyles>
    <p:titleStyle>
      <a:lvl1pPr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kern="1200">
          <a:solidFill>
            <a:srgbClr val="000000"/>
          </a:solidFill>
          <a:latin typeface="+mj-lt"/>
          <a:ea typeface="+mj-ea"/>
          <a:cs typeface="+mj-cs"/>
        </a:defRPr>
      </a:lvl1pPr>
      <a:lvl2pPr marL="742950" indent="-28575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2pPr>
      <a:lvl3pPr marL="11430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3pPr>
      <a:lvl4pPr marL="16002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4pPr>
      <a:lvl5pPr marL="20574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5pPr>
      <a:lvl6pPr marL="25146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6pPr>
      <a:lvl7pPr marL="29718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7pPr>
      <a:lvl8pPr marL="34290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8pPr>
      <a:lvl9pPr marL="38862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9pPr>
    </p:titleStyle>
    <p:bodyStyle>
      <a:lvl1pPr marL="342900" indent="-342900" algn="l" defTabSz="449263" rtl="0" eaLnBrk="1" fontAlgn="base" hangingPunct="1">
        <a:lnSpc>
          <a:spcPct val="110000"/>
        </a:lnSpc>
        <a:spcBef>
          <a:spcPct val="0"/>
        </a:spcBef>
        <a:spcAft>
          <a:spcPts val="1413"/>
        </a:spcAft>
        <a:buClr>
          <a:srgbClr val="000000"/>
        </a:buClr>
        <a:buSzPct val="100000"/>
        <a:buFont typeface="Times New Roman" panose="02020603050405020304" pitchFamily="18" charset="0"/>
        <a:defRPr sz="3200" kern="1200">
          <a:solidFill>
            <a:srgbClr val="000000"/>
          </a:solidFill>
          <a:latin typeface="+mn-lt"/>
          <a:ea typeface="+mn-ea"/>
          <a:cs typeface="+mn-cs"/>
        </a:defRPr>
      </a:lvl1pPr>
      <a:lvl2pPr marL="742950" indent="-285750" algn="l" defTabSz="449263" rtl="0" eaLnBrk="1" fontAlgn="base" hangingPunct="1">
        <a:lnSpc>
          <a:spcPct val="110000"/>
        </a:lnSpc>
        <a:spcBef>
          <a:spcPct val="0"/>
        </a:spcBef>
        <a:spcAft>
          <a:spcPts val="1138"/>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49263" rtl="0" eaLnBrk="1" fontAlgn="base" hangingPunct="1">
        <a:lnSpc>
          <a:spcPct val="110000"/>
        </a:lnSpc>
        <a:spcBef>
          <a:spcPct val="0"/>
        </a:spcBef>
        <a:spcAft>
          <a:spcPts val="85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49263" rtl="0" eaLnBrk="1" fontAlgn="base" hangingPunct="1">
        <a:lnSpc>
          <a:spcPct val="110000"/>
        </a:lnSpc>
        <a:spcBef>
          <a:spcPct val="0"/>
        </a:spcBef>
        <a:spcAft>
          <a:spcPts val="575"/>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49263" rtl="0" eaLnBrk="1" fontAlgn="base" hangingPunct="1">
        <a:lnSpc>
          <a:spcPct val="110000"/>
        </a:lnSpc>
        <a:spcBef>
          <a:spcPct val="0"/>
        </a:spcBef>
        <a:spcAft>
          <a:spcPts val="288"/>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www.pria.ee/infokeskus/EMKVF-2021-2027"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25C53-7CE9-C732-ACBF-7D9DDDE4A7D7}"/>
              </a:ext>
            </a:extLst>
          </p:cNvPr>
          <p:cNvSpPr>
            <a:spLocks noGrp="1"/>
          </p:cNvSpPr>
          <p:nvPr>
            <p:ph type="ctrTitle"/>
          </p:nvPr>
        </p:nvSpPr>
        <p:spPr>
          <a:xfrm>
            <a:off x="971377" y="3132237"/>
            <a:ext cx="7272008" cy="1296144"/>
          </a:xfrm>
        </p:spPr>
        <p:txBody>
          <a:bodyPr/>
          <a:lstStyle/>
          <a:p>
            <a:pPr algn="ctr"/>
            <a:r>
              <a:rPr lang="et-EE" sz="4000" dirty="0">
                <a:effectLst/>
                <a:latin typeface="Calibri" panose="020F0502020204030204" pitchFamily="34" charset="0"/>
                <a:ea typeface="Calibri" panose="020F0502020204030204" pitchFamily="34" charset="0"/>
                <a:cs typeface="Times New Roman" panose="02020603050405020304" pitchFamily="18" charset="0"/>
              </a:rPr>
              <a:t>Ülevaade EMKVF meetmete rakendamise seisust ja indikatiivsest ajakavast </a:t>
            </a:r>
            <a:br>
              <a:rPr lang="fi-FI" sz="3200" dirty="0"/>
            </a:br>
            <a:endParaRPr lang="et-EE" sz="3200" dirty="0"/>
          </a:p>
        </p:txBody>
      </p:sp>
      <p:pic>
        <p:nvPicPr>
          <p:cNvPr id="5" name="Picture 4">
            <a:extLst>
              <a:ext uri="{FF2B5EF4-FFF2-40B4-BE49-F238E27FC236}">
                <a16:creationId xmlns:a16="http://schemas.microsoft.com/office/drawing/2014/main" id="{EC3104B2-7039-2218-27E1-F063CA38B86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39929" y="323925"/>
            <a:ext cx="2376264" cy="1196053"/>
          </a:xfrm>
          <a:prstGeom prst="rect">
            <a:avLst/>
          </a:prstGeom>
        </p:spPr>
      </p:pic>
      <p:sp>
        <p:nvSpPr>
          <p:cNvPr id="6" name="Subtitle 5">
            <a:extLst>
              <a:ext uri="{FF2B5EF4-FFF2-40B4-BE49-F238E27FC236}">
                <a16:creationId xmlns:a16="http://schemas.microsoft.com/office/drawing/2014/main" id="{C89A19A0-DFC6-0595-1278-0A80B73C4965}"/>
              </a:ext>
            </a:extLst>
          </p:cNvPr>
          <p:cNvSpPr>
            <a:spLocks noGrp="1"/>
          </p:cNvSpPr>
          <p:nvPr>
            <p:ph type="subTitle" idx="1"/>
          </p:nvPr>
        </p:nvSpPr>
        <p:spPr>
          <a:xfrm>
            <a:off x="6876033" y="5796532"/>
            <a:ext cx="1727966" cy="456667"/>
          </a:xfrm>
        </p:spPr>
        <p:txBody>
          <a:bodyPr/>
          <a:lstStyle/>
          <a:p>
            <a:r>
              <a:rPr lang="et-EE" dirty="0"/>
              <a:t>Juhani Papp</a:t>
            </a:r>
          </a:p>
        </p:txBody>
      </p:sp>
    </p:spTree>
    <p:extLst>
      <p:ext uri="{BB962C8B-B14F-4D97-AF65-F5344CB8AC3E}">
        <p14:creationId xmlns:p14="http://schemas.microsoft.com/office/powerpoint/2010/main" val="17938796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2ECAD-9AB3-59A6-681D-326645EE6E4C}"/>
              </a:ext>
            </a:extLst>
          </p:cNvPr>
          <p:cNvSpPr>
            <a:spLocks noGrp="1"/>
          </p:cNvSpPr>
          <p:nvPr>
            <p:ph type="title"/>
          </p:nvPr>
        </p:nvSpPr>
        <p:spPr>
          <a:xfrm>
            <a:off x="503239" y="558800"/>
            <a:ext cx="7920000" cy="1080000"/>
          </a:xfrm>
        </p:spPr>
        <p:txBody>
          <a:bodyPr/>
          <a:lstStyle/>
          <a:p>
            <a:r>
              <a:rPr lang="et-EE" dirty="0" err="1">
                <a:solidFill>
                  <a:schemeClr val="accent1">
                    <a:lumMod val="75000"/>
                  </a:schemeClr>
                </a:solidFill>
              </a:rPr>
              <a:t>EMKVFi</a:t>
            </a:r>
            <a:r>
              <a:rPr lang="et-EE" dirty="0">
                <a:solidFill>
                  <a:schemeClr val="accent1">
                    <a:lumMod val="75000"/>
                  </a:schemeClr>
                </a:solidFill>
              </a:rPr>
              <a:t> veebileht</a:t>
            </a:r>
            <a:endParaRPr lang="et-EE" dirty="0"/>
          </a:p>
        </p:txBody>
      </p:sp>
      <p:sp>
        <p:nvSpPr>
          <p:cNvPr id="3" name="Content Placeholder 2">
            <a:extLst>
              <a:ext uri="{FF2B5EF4-FFF2-40B4-BE49-F238E27FC236}">
                <a16:creationId xmlns:a16="http://schemas.microsoft.com/office/drawing/2014/main" id="{A47EABB3-E2BA-49C1-1BD4-9C1057E0305D}"/>
              </a:ext>
            </a:extLst>
          </p:cNvPr>
          <p:cNvSpPr>
            <a:spLocks noGrp="1"/>
          </p:cNvSpPr>
          <p:nvPr>
            <p:ph idx="1"/>
          </p:nvPr>
        </p:nvSpPr>
        <p:spPr/>
        <p:txBody>
          <a:bodyPr/>
          <a:lstStyle/>
          <a:p>
            <a:pPr>
              <a:buClr>
                <a:schemeClr val="accent1">
                  <a:lumMod val="75000"/>
                </a:schemeClr>
              </a:buClr>
            </a:pPr>
            <a:r>
              <a:rPr lang="et-EE" sz="2000" dirty="0" err="1">
                <a:solidFill>
                  <a:schemeClr val="accent1">
                    <a:lumMod val="75000"/>
                  </a:schemeClr>
                </a:solidFill>
                <a:latin typeface="+mj-lt"/>
              </a:rPr>
              <a:t>EMKVFi</a:t>
            </a:r>
            <a:r>
              <a:rPr lang="et-EE" sz="2000" dirty="0">
                <a:solidFill>
                  <a:schemeClr val="accent1">
                    <a:lumMod val="75000"/>
                  </a:schemeClr>
                </a:solidFill>
                <a:latin typeface="+mj-lt"/>
              </a:rPr>
              <a:t> rakendamist puudutav informatsioon, sh taotlusvoorude ajakava, toetuse saajate andmed, seirekomisjoni istungite materjalid jne avalikustatakse veebilehel: </a:t>
            </a:r>
          </a:p>
          <a:p>
            <a:pPr>
              <a:buClr>
                <a:schemeClr val="accent1">
                  <a:lumMod val="75000"/>
                </a:schemeClr>
              </a:buClr>
            </a:pPr>
            <a:endParaRPr lang="et-EE" sz="2000" dirty="0">
              <a:solidFill>
                <a:schemeClr val="accent1">
                  <a:lumMod val="75000"/>
                </a:schemeClr>
              </a:solidFill>
              <a:latin typeface="+mj-lt"/>
            </a:endParaRPr>
          </a:p>
          <a:p>
            <a:pPr algn="ctr">
              <a:buClr>
                <a:schemeClr val="accent1">
                  <a:lumMod val="75000"/>
                </a:schemeClr>
              </a:buClr>
            </a:pPr>
            <a:r>
              <a:rPr lang="et-EE" sz="2800" b="1" dirty="0">
                <a:solidFill>
                  <a:schemeClr val="accent1">
                    <a:lumMod val="75000"/>
                  </a:schemeClr>
                </a:solidFill>
                <a:latin typeface="+mj-lt"/>
                <a:hlinkClick r:id="rId2"/>
              </a:rPr>
              <a:t>https://www.pria.ee/infokeskus/EMKVF-2021-2027</a:t>
            </a:r>
            <a:endParaRPr lang="et-EE" sz="2800" b="1" dirty="0">
              <a:solidFill>
                <a:schemeClr val="accent1">
                  <a:lumMod val="75000"/>
                </a:schemeClr>
              </a:solidFill>
              <a:latin typeface="+mj-lt"/>
            </a:endParaRPr>
          </a:p>
          <a:p>
            <a:pPr>
              <a:buClr>
                <a:schemeClr val="accent1">
                  <a:lumMod val="75000"/>
                </a:schemeClr>
              </a:buClr>
            </a:pPr>
            <a:endParaRPr lang="et-EE" sz="2000" b="1" dirty="0">
              <a:solidFill>
                <a:schemeClr val="accent1">
                  <a:lumMod val="75000"/>
                </a:schemeClr>
              </a:solidFill>
              <a:latin typeface="+mj-lt"/>
            </a:endParaRPr>
          </a:p>
        </p:txBody>
      </p:sp>
    </p:spTree>
    <p:extLst>
      <p:ext uri="{BB962C8B-B14F-4D97-AF65-F5344CB8AC3E}">
        <p14:creationId xmlns:p14="http://schemas.microsoft.com/office/powerpoint/2010/main" val="574675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25C53-7CE9-C732-ACBF-7D9DDDE4A7D7}"/>
              </a:ext>
            </a:extLst>
          </p:cNvPr>
          <p:cNvSpPr>
            <a:spLocks noGrp="1"/>
          </p:cNvSpPr>
          <p:nvPr>
            <p:ph type="ctrTitle"/>
          </p:nvPr>
        </p:nvSpPr>
        <p:spPr>
          <a:xfrm>
            <a:off x="971377" y="3132237"/>
            <a:ext cx="7272008" cy="1296144"/>
          </a:xfrm>
        </p:spPr>
        <p:txBody>
          <a:bodyPr/>
          <a:lstStyle/>
          <a:p>
            <a:pPr algn="ctr"/>
            <a:br>
              <a:rPr lang="et-EE" sz="3200" dirty="0">
                <a:effectLst/>
                <a:latin typeface="Calibri" panose="020F0502020204030204" pitchFamily="34" charset="0"/>
                <a:ea typeface="Calibri" panose="020F0502020204030204" pitchFamily="34" charset="0"/>
                <a:cs typeface="Times New Roman" panose="02020603050405020304" pitchFamily="18" charset="0"/>
              </a:rPr>
            </a:br>
            <a:r>
              <a:rPr lang="et-EE" sz="3200" dirty="0">
                <a:effectLst/>
                <a:latin typeface="Calibri" panose="020F0502020204030204" pitchFamily="34" charset="0"/>
                <a:ea typeface="Calibri" panose="020F0502020204030204" pitchFamily="34" charset="0"/>
                <a:cs typeface="Times New Roman" panose="02020603050405020304" pitchFamily="18" charset="0"/>
              </a:rPr>
              <a:t>Tänan tähelepanu eest!</a:t>
            </a:r>
            <a:br>
              <a:rPr lang="fi-FI" sz="3200" dirty="0"/>
            </a:br>
            <a:endParaRPr lang="et-EE" sz="3200" dirty="0"/>
          </a:p>
        </p:txBody>
      </p:sp>
      <p:pic>
        <p:nvPicPr>
          <p:cNvPr id="5" name="Picture 4">
            <a:extLst>
              <a:ext uri="{FF2B5EF4-FFF2-40B4-BE49-F238E27FC236}">
                <a16:creationId xmlns:a16="http://schemas.microsoft.com/office/drawing/2014/main" id="{EC3104B2-7039-2218-27E1-F063CA38B86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39929" y="323925"/>
            <a:ext cx="2376264" cy="1196053"/>
          </a:xfrm>
          <a:prstGeom prst="rect">
            <a:avLst/>
          </a:prstGeom>
        </p:spPr>
      </p:pic>
      <p:sp>
        <p:nvSpPr>
          <p:cNvPr id="6" name="Subtitle 5">
            <a:extLst>
              <a:ext uri="{FF2B5EF4-FFF2-40B4-BE49-F238E27FC236}">
                <a16:creationId xmlns:a16="http://schemas.microsoft.com/office/drawing/2014/main" id="{C89A19A0-DFC6-0595-1278-0A80B73C4965}"/>
              </a:ext>
            </a:extLst>
          </p:cNvPr>
          <p:cNvSpPr>
            <a:spLocks noGrp="1"/>
          </p:cNvSpPr>
          <p:nvPr>
            <p:ph type="subTitle" idx="1"/>
          </p:nvPr>
        </p:nvSpPr>
        <p:spPr>
          <a:xfrm>
            <a:off x="6876033" y="5796532"/>
            <a:ext cx="1727966" cy="456667"/>
          </a:xfrm>
        </p:spPr>
        <p:txBody>
          <a:bodyPr/>
          <a:lstStyle/>
          <a:p>
            <a:r>
              <a:rPr lang="et-EE" dirty="0"/>
              <a:t>Juhani Papp</a:t>
            </a:r>
          </a:p>
        </p:txBody>
      </p:sp>
    </p:spTree>
    <p:extLst>
      <p:ext uri="{BB962C8B-B14F-4D97-AF65-F5344CB8AC3E}">
        <p14:creationId xmlns:p14="http://schemas.microsoft.com/office/powerpoint/2010/main" val="504761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27C3E-4252-540D-1090-1195477C7CD3}"/>
              </a:ext>
            </a:extLst>
          </p:cNvPr>
          <p:cNvSpPr>
            <a:spLocks noGrp="1"/>
          </p:cNvSpPr>
          <p:nvPr>
            <p:ph type="title"/>
          </p:nvPr>
        </p:nvSpPr>
        <p:spPr/>
        <p:txBody>
          <a:bodyPr/>
          <a:lstStyle/>
          <a:p>
            <a:r>
              <a:rPr lang="et-EE" dirty="0">
                <a:solidFill>
                  <a:schemeClr val="accent1">
                    <a:lumMod val="75000"/>
                  </a:schemeClr>
                </a:solidFill>
              </a:rPr>
              <a:t>Rakendunud meetmed (1)</a:t>
            </a:r>
          </a:p>
        </p:txBody>
      </p:sp>
      <p:sp>
        <p:nvSpPr>
          <p:cNvPr id="3" name="Content Placeholder 2">
            <a:extLst>
              <a:ext uri="{FF2B5EF4-FFF2-40B4-BE49-F238E27FC236}">
                <a16:creationId xmlns:a16="http://schemas.microsoft.com/office/drawing/2014/main" id="{67BB0E44-9FA8-568F-8C35-1DBF0CD0168A}"/>
              </a:ext>
            </a:extLst>
          </p:cNvPr>
          <p:cNvSpPr>
            <a:spLocks noGrp="1"/>
          </p:cNvSpPr>
          <p:nvPr>
            <p:ph idx="1"/>
          </p:nvPr>
        </p:nvSpPr>
        <p:spPr>
          <a:xfrm>
            <a:off x="503239" y="1764085"/>
            <a:ext cx="7920000" cy="4517653"/>
          </a:xfrm>
        </p:spPr>
        <p:txBody>
          <a:bodyPr/>
          <a:lstStyle/>
          <a:p>
            <a:pPr marL="342900" indent="-342900">
              <a:buClr>
                <a:schemeClr val="tx2">
                  <a:lumMod val="75000"/>
                </a:schemeClr>
              </a:buClr>
              <a:buFont typeface="Arial" panose="020B0604020202020204" pitchFamily="34" charset="0"/>
              <a:buChar char="•"/>
            </a:pPr>
            <a:r>
              <a:rPr lang="et-EE" sz="2000" b="1" dirty="0">
                <a:solidFill>
                  <a:schemeClr val="accent1">
                    <a:lumMod val="75000"/>
                  </a:schemeClr>
                </a:solidFill>
                <a:latin typeface="+mj-lt"/>
              </a:rPr>
              <a:t>Kalapüügi teadmussiirde toetus</a:t>
            </a:r>
          </a:p>
          <a:p>
            <a:pPr>
              <a:buClr>
                <a:schemeClr val="tx2">
                  <a:lumMod val="75000"/>
                </a:schemeClr>
              </a:buClr>
            </a:pPr>
            <a:r>
              <a:rPr lang="et-EE" sz="1800" dirty="0">
                <a:solidFill>
                  <a:schemeClr val="accent1">
                    <a:lumMod val="75000"/>
                  </a:schemeClr>
                </a:solidFill>
                <a:latin typeface="+mj-lt"/>
              </a:rPr>
              <a:t>I taotlusvoor toimus 27.09.-04.10.2023. Toetust on määratud 3 121 000 eurot.</a:t>
            </a:r>
            <a:endParaRPr lang="et-EE" sz="1800" b="1" dirty="0">
              <a:solidFill>
                <a:schemeClr val="accent1">
                  <a:lumMod val="75000"/>
                </a:schemeClr>
              </a:solidFill>
              <a:latin typeface="+mj-lt"/>
            </a:endParaRPr>
          </a:p>
          <a:p>
            <a:pPr marL="342900" indent="-342900">
              <a:buClr>
                <a:schemeClr val="accent1">
                  <a:lumMod val="75000"/>
                </a:schemeClr>
              </a:buClr>
              <a:buFont typeface="Arial" panose="020B0604020202020204" pitchFamily="34" charset="0"/>
              <a:buChar char="•"/>
            </a:pPr>
            <a:r>
              <a:rPr lang="et-EE" sz="2000" b="1" dirty="0">
                <a:solidFill>
                  <a:schemeClr val="accent1">
                    <a:lumMod val="75000"/>
                  </a:schemeClr>
                </a:solidFill>
                <a:latin typeface="+mj-lt"/>
              </a:rPr>
              <a:t>Vesiviljeluse teadmussiirde toetus</a:t>
            </a:r>
          </a:p>
          <a:p>
            <a:pPr>
              <a:buClr>
                <a:schemeClr val="tx2">
                  <a:lumMod val="75000"/>
                </a:schemeClr>
              </a:buClr>
            </a:pPr>
            <a:r>
              <a:rPr lang="et-EE" sz="1800" dirty="0">
                <a:solidFill>
                  <a:schemeClr val="accent1">
                    <a:lumMod val="75000"/>
                  </a:schemeClr>
                </a:solidFill>
                <a:latin typeface="+mj-lt"/>
              </a:rPr>
              <a:t>I taotlusvoor toimus 27.09.-04.10.2023. Toetust on määratud 1 415 000 eurot.</a:t>
            </a:r>
          </a:p>
          <a:p>
            <a:pPr marL="342900" indent="-342900">
              <a:buClr>
                <a:schemeClr val="accent1">
                  <a:lumMod val="75000"/>
                </a:schemeClr>
              </a:buClr>
              <a:buFont typeface="Arial" panose="020B0604020202020204" pitchFamily="34" charset="0"/>
              <a:buChar char="•"/>
            </a:pPr>
            <a:r>
              <a:rPr lang="et-EE" sz="2000" b="1" dirty="0">
                <a:solidFill>
                  <a:schemeClr val="accent1">
                    <a:lumMod val="75000"/>
                  </a:schemeClr>
                </a:solidFill>
                <a:latin typeface="+mj-lt"/>
              </a:rPr>
              <a:t>Vee-elusressursside väärindamise teadmussiirde toetus</a:t>
            </a:r>
          </a:p>
          <a:p>
            <a:pPr>
              <a:buClr>
                <a:schemeClr val="tx2">
                  <a:lumMod val="75000"/>
                </a:schemeClr>
              </a:buClr>
            </a:pPr>
            <a:r>
              <a:rPr lang="et-EE" sz="1800" dirty="0">
                <a:solidFill>
                  <a:schemeClr val="accent1">
                    <a:lumMod val="75000"/>
                  </a:schemeClr>
                </a:solidFill>
                <a:latin typeface="+mj-lt"/>
              </a:rPr>
              <a:t>I taotlusvoor toimus 27.09.-04.10.2023. Toetust on määratud 4 121 000 eurot.</a:t>
            </a:r>
          </a:p>
          <a:p>
            <a:pPr marL="342900" indent="-342900">
              <a:buClr>
                <a:schemeClr val="accent1">
                  <a:lumMod val="75000"/>
                </a:schemeClr>
              </a:buClr>
              <a:buFont typeface="Arial" panose="020B0604020202020204" pitchFamily="34" charset="0"/>
              <a:buChar char="•"/>
            </a:pPr>
            <a:r>
              <a:rPr lang="et-EE" sz="2000" b="1" dirty="0">
                <a:solidFill>
                  <a:schemeClr val="accent1">
                    <a:lumMod val="75000"/>
                  </a:schemeClr>
                </a:solidFill>
                <a:latin typeface="+mj-lt"/>
              </a:rPr>
              <a:t>Kalandusandmete kogumise toetus</a:t>
            </a:r>
          </a:p>
          <a:p>
            <a:r>
              <a:rPr lang="et-EE" sz="1800" dirty="0">
                <a:solidFill>
                  <a:schemeClr val="accent1">
                    <a:lumMod val="75000"/>
                  </a:schemeClr>
                </a:solidFill>
                <a:latin typeface="+mj-lt"/>
              </a:rPr>
              <a:t>I taotlusvoor toimus 29.11-13.12.2023. Toetust on määratud 7 498 053 eurot.</a:t>
            </a:r>
          </a:p>
          <a:p>
            <a:pPr marL="342900" indent="-342900">
              <a:buClr>
                <a:schemeClr val="accent1">
                  <a:lumMod val="75000"/>
                </a:schemeClr>
              </a:buClr>
              <a:buFont typeface="Arial" panose="020B0604020202020204" pitchFamily="34" charset="0"/>
              <a:buChar char="•"/>
            </a:pPr>
            <a:r>
              <a:rPr lang="et-EE" sz="2000" b="1" dirty="0">
                <a:solidFill>
                  <a:schemeClr val="accent1">
                    <a:lumMod val="75000"/>
                  </a:schemeClr>
                </a:solidFill>
                <a:latin typeface="+mj-lt"/>
              </a:rPr>
              <a:t>Tootmis- ja turustamiskavade toetus</a:t>
            </a:r>
          </a:p>
          <a:p>
            <a:r>
              <a:rPr lang="et-EE" sz="1800" dirty="0">
                <a:solidFill>
                  <a:schemeClr val="accent1">
                    <a:lumMod val="75000"/>
                  </a:schemeClr>
                </a:solidFill>
                <a:latin typeface="+mj-lt"/>
              </a:rPr>
              <a:t>I taotlusvoor toimus 15.11.-22.11.2023. Toetust on määratud 251 340 eurot.</a:t>
            </a:r>
          </a:p>
          <a:p>
            <a:endParaRPr lang="et-EE" sz="2000" dirty="0">
              <a:solidFill>
                <a:schemeClr val="accent1">
                  <a:lumMod val="75000"/>
                </a:schemeClr>
              </a:solidFill>
              <a:latin typeface="+mj-lt"/>
            </a:endParaRPr>
          </a:p>
        </p:txBody>
      </p:sp>
    </p:spTree>
    <p:extLst>
      <p:ext uri="{BB962C8B-B14F-4D97-AF65-F5344CB8AC3E}">
        <p14:creationId xmlns:p14="http://schemas.microsoft.com/office/powerpoint/2010/main" val="3580878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27C3E-4252-540D-1090-1195477C7CD3}"/>
              </a:ext>
            </a:extLst>
          </p:cNvPr>
          <p:cNvSpPr>
            <a:spLocks noGrp="1"/>
          </p:cNvSpPr>
          <p:nvPr>
            <p:ph type="title"/>
          </p:nvPr>
        </p:nvSpPr>
        <p:spPr/>
        <p:txBody>
          <a:bodyPr/>
          <a:lstStyle/>
          <a:p>
            <a:r>
              <a:rPr lang="et-EE" dirty="0">
                <a:solidFill>
                  <a:schemeClr val="accent1">
                    <a:lumMod val="75000"/>
                  </a:schemeClr>
                </a:solidFill>
              </a:rPr>
              <a:t>Rakendunud meetmed (2)</a:t>
            </a:r>
          </a:p>
        </p:txBody>
      </p:sp>
      <p:sp>
        <p:nvSpPr>
          <p:cNvPr id="3" name="Content Placeholder 2">
            <a:extLst>
              <a:ext uri="{FF2B5EF4-FFF2-40B4-BE49-F238E27FC236}">
                <a16:creationId xmlns:a16="http://schemas.microsoft.com/office/drawing/2014/main" id="{67BB0E44-9FA8-568F-8C35-1DBF0CD0168A}"/>
              </a:ext>
            </a:extLst>
          </p:cNvPr>
          <p:cNvSpPr>
            <a:spLocks noGrp="1"/>
          </p:cNvSpPr>
          <p:nvPr>
            <p:ph idx="1"/>
          </p:nvPr>
        </p:nvSpPr>
        <p:spPr>
          <a:xfrm>
            <a:off x="503239" y="2196133"/>
            <a:ext cx="7919998" cy="4085605"/>
          </a:xfrm>
        </p:spPr>
        <p:txBody>
          <a:bodyPr/>
          <a:lstStyle/>
          <a:p>
            <a:pPr marL="342900" indent="-342900">
              <a:buClr>
                <a:schemeClr val="accent1">
                  <a:lumMod val="75000"/>
                </a:schemeClr>
              </a:buClr>
              <a:buFont typeface="Arial" panose="020B0604020202020204" pitchFamily="34" charset="0"/>
              <a:buChar char="•"/>
            </a:pPr>
            <a:r>
              <a:rPr lang="et-EE" sz="2000" b="1" dirty="0">
                <a:solidFill>
                  <a:schemeClr val="accent1">
                    <a:lumMod val="75000"/>
                  </a:schemeClr>
                </a:solidFill>
                <a:latin typeface="+mj-lt"/>
              </a:rPr>
              <a:t>Kalanduspiirkonna strateegia koostamise toetus</a:t>
            </a:r>
          </a:p>
          <a:p>
            <a:r>
              <a:rPr lang="et-EE" sz="2000" dirty="0">
                <a:solidFill>
                  <a:schemeClr val="accent1">
                    <a:lumMod val="75000"/>
                  </a:schemeClr>
                </a:solidFill>
                <a:latin typeface="+mj-lt"/>
              </a:rPr>
              <a:t>Taotlusvoor toimus 22.11.-06.12.2023. Toetust on määratud 254 568 eurot.</a:t>
            </a:r>
          </a:p>
          <a:p>
            <a:pPr marL="342900" indent="-342900">
              <a:buClr>
                <a:schemeClr val="accent1">
                  <a:lumMod val="75000"/>
                </a:schemeClr>
              </a:buClr>
              <a:buFont typeface="Arial" panose="020B0604020202020204" pitchFamily="34" charset="0"/>
              <a:buChar char="•"/>
            </a:pPr>
            <a:r>
              <a:rPr lang="et-EE" sz="2000" b="1" dirty="0">
                <a:solidFill>
                  <a:schemeClr val="accent1">
                    <a:lumMod val="75000"/>
                  </a:schemeClr>
                </a:solidFill>
                <a:latin typeface="+mj-lt"/>
              </a:rPr>
              <a:t>Kalanduspiirkonna tegevusrühma tegevustoetus</a:t>
            </a:r>
          </a:p>
          <a:p>
            <a:r>
              <a:rPr lang="et-EE" sz="2000" dirty="0">
                <a:solidFill>
                  <a:schemeClr val="accent1">
                    <a:lumMod val="75000"/>
                  </a:schemeClr>
                </a:solidFill>
                <a:latin typeface="+mj-lt"/>
              </a:rPr>
              <a:t>Taotlusvoor toimus 22.11.-06.12.2023. Toetust on määratud 5 051 324 eurot.</a:t>
            </a:r>
          </a:p>
          <a:p>
            <a:pPr marL="342900" indent="-342900">
              <a:buClr>
                <a:schemeClr val="accent1">
                  <a:lumMod val="75000"/>
                </a:schemeClr>
              </a:buClr>
              <a:buFont typeface="Arial" panose="020B0604020202020204" pitchFamily="34" charset="0"/>
              <a:buChar char="•"/>
            </a:pPr>
            <a:r>
              <a:rPr lang="et-EE" sz="2000" b="1" dirty="0">
                <a:solidFill>
                  <a:schemeClr val="accent1">
                    <a:lumMod val="75000"/>
                  </a:schemeClr>
                </a:solidFill>
                <a:latin typeface="+mj-lt"/>
              </a:rPr>
              <a:t>Kalanduspiirkonna strateegia rakendamise toetus (projekti toetus)</a:t>
            </a:r>
          </a:p>
          <a:p>
            <a:pPr>
              <a:buClr>
                <a:schemeClr val="accent1">
                  <a:lumMod val="75000"/>
                </a:schemeClr>
              </a:buClr>
            </a:pPr>
            <a:r>
              <a:rPr lang="et-EE" sz="2000" dirty="0">
                <a:solidFill>
                  <a:schemeClr val="accent1">
                    <a:lumMod val="75000"/>
                  </a:schemeClr>
                </a:solidFill>
                <a:latin typeface="+mj-lt"/>
              </a:rPr>
              <a:t>	Taotlusvoorud kuulutavad välja tegevusrühmad. Projekti toetuste 	eelarveks on kokku määratud 24 906 919 eurot.</a:t>
            </a:r>
          </a:p>
          <a:p>
            <a:pPr>
              <a:buClr>
                <a:schemeClr val="accent1">
                  <a:lumMod val="75000"/>
                </a:schemeClr>
              </a:buClr>
            </a:pPr>
            <a:endParaRPr lang="et-EE" sz="2000" dirty="0">
              <a:solidFill>
                <a:schemeClr val="accent1">
                  <a:lumMod val="75000"/>
                </a:schemeClr>
              </a:solidFill>
              <a:latin typeface="+mj-lt"/>
            </a:endParaRPr>
          </a:p>
        </p:txBody>
      </p:sp>
    </p:spTree>
    <p:extLst>
      <p:ext uri="{BB962C8B-B14F-4D97-AF65-F5344CB8AC3E}">
        <p14:creationId xmlns:p14="http://schemas.microsoft.com/office/powerpoint/2010/main" val="147543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27C3E-4252-540D-1090-1195477C7CD3}"/>
              </a:ext>
            </a:extLst>
          </p:cNvPr>
          <p:cNvSpPr>
            <a:spLocks noGrp="1"/>
          </p:cNvSpPr>
          <p:nvPr>
            <p:ph type="title"/>
          </p:nvPr>
        </p:nvSpPr>
        <p:spPr/>
        <p:txBody>
          <a:bodyPr/>
          <a:lstStyle/>
          <a:p>
            <a:r>
              <a:rPr lang="et-EE" dirty="0">
                <a:solidFill>
                  <a:schemeClr val="accent1">
                    <a:lumMod val="75000"/>
                  </a:schemeClr>
                </a:solidFill>
              </a:rPr>
              <a:t>Rakendunud meetmed (3)</a:t>
            </a:r>
          </a:p>
        </p:txBody>
      </p:sp>
      <p:sp>
        <p:nvSpPr>
          <p:cNvPr id="3" name="Content Placeholder 2">
            <a:extLst>
              <a:ext uri="{FF2B5EF4-FFF2-40B4-BE49-F238E27FC236}">
                <a16:creationId xmlns:a16="http://schemas.microsoft.com/office/drawing/2014/main" id="{67BB0E44-9FA8-568F-8C35-1DBF0CD0168A}"/>
              </a:ext>
            </a:extLst>
          </p:cNvPr>
          <p:cNvSpPr>
            <a:spLocks noGrp="1"/>
          </p:cNvSpPr>
          <p:nvPr>
            <p:ph idx="1"/>
          </p:nvPr>
        </p:nvSpPr>
        <p:spPr>
          <a:xfrm>
            <a:off x="503239" y="1332037"/>
            <a:ext cx="7920000" cy="4949701"/>
          </a:xfrm>
        </p:spPr>
        <p:txBody>
          <a:bodyPr/>
          <a:lstStyle/>
          <a:p>
            <a:pPr marL="342900" indent="-342900">
              <a:buClr>
                <a:schemeClr val="accent1">
                  <a:lumMod val="75000"/>
                </a:schemeClr>
              </a:buClr>
              <a:buFont typeface="Arial" panose="020B0604020202020204" pitchFamily="34" charset="0"/>
              <a:buChar char="•"/>
            </a:pPr>
            <a:r>
              <a:rPr lang="et-EE" sz="2000" b="1" dirty="0">
                <a:solidFill>
                  <a:schemeClr val="accent1">
                    <a:lumMod val="75000"/>
                  </a:schemeClr>
                </a:solidFill>
                <a:latin typeface="+mj-lt"/>
              </a:rPr>
              <a:t>Kalanduse kontrolli ja järelevalve toetus</a:t>
            </a:r>
          </a:p>
          <a:p>
            <a:pPr>
              <a:buClr>
                <a:schemeClr val="accent1">
                  <a:lumMod val="75000"/>
                </a:schemeClr>
              </a:buClr>
            </a:pPr>
            <a:r>
              <a:rPr lang="et-EE" sz="1800" dirty="0">
                <a:solidFill>
                  <a:schemeClr val="accent1">
                    <a:lumMod val="75000"/>
                  </a:schemeClr>
                </a:solidFill>
                <a:latin typeface="+mj-lt"/>
              </a:rPr>
              <a:t>I taotlusvoor toimus 28.02-20.03.2024, toetust on määratud 2 077 986 eurot.</a:t>
            </a:r>
          </a:p>
          <a:p>
            <a:pPr marL="342900" indent="-342900">
              <a:buClr>
                <a:schemeClr val="accent1">
                  <a:lumMod val="75000"/>
                </a:schemeClr>
              </a:buClr>
              <a:buFont typeface="Arial" panose="020B0604020202020204" pitchFamily="34" charset="0"/>
              <a:buChar char="•"/>
            </a:pPr>
            <a:r>
              <a:rPr lang="et-EE" sz="2000" b="1" dirty="0">
                <a:solidFill>
                  <a:schemeClr val="accent1">
                    <a:lumMod val="75000"/>
                  </a:schemeClr>
                </a:solidFill>
                <a:latin typeface="+mj-lt"/>
              </a:rPr>
              <a:t>Kalapüügi ja vesiviljelustoodete turuarendustoetus</a:t>
            </a:r>
          </a:p>
          <a:p>
            <a:pPr>
              <a:buClr>
                <a:schemeClr val="accent1">
                  <a:lumMod val="75000"/>
                </a:schemeClr>
              </a:buClr>
            </a:pPr>
            <a:r>
              <a:rPr lang="et-EE" sz="1800" u="sng" dirty="0">
                <a:solidFill>
                  <a:schemeClr val="accent1">
                    <a:lumMod val="75000"/>
                  </a:schemeClr>
                </a:solidFill>
                <a:latin typeface="+mj-lt"/>
              </a:rPr>
              <a:t>Messide</a:t>
            </a:r>
            <a:r>
              <a:rPr lang="et-EE" sz="1800" dirty="0">
                <a:solidFill>
                  <a:schemeClr val="accent1">
                    <a:lumMod val="75000"/>
                  </a:schemeClr>
                </a:solidFill>
                <a:latin typeface="+mj-lt"/>
              </a:rPr>
              <a:t> toetuse taotlusvoor avanes 17.04.2024 (2024. aasta taotlusvooru eelarve </a:t>
            </a:r>
            <a:r>
              <a:rPr lang="fi-FI" sz="1800" dirty="0">
                <a:solidFill>
                  <a:schemeClr val="accent1">
                    <a:lumMod val="75000"/>
                  </a:schemeClr>
                </a:solidFill>
                <a:latin typeface="+mj-lt"/>
              </a:rPr>
              <a:t>o</a:t>
            </a:r>
            <a:r>
              <a:rPr lang="et-EE" sz="1800" dirty="0">
                <a:solidFill>
                  <a:schemeClr val="accent1">
                    <a:lumMod val="75000"/>
                  </a:schemeClr>
                </a:solidFill>
                <a:latin typeface="+mj-lt"/>
              </a:rPr>
              <a:t>n</a:t>
            </a:r>
            <a:r>
              <a:rPr lang="fi-FI" sz="1800" dirty="0">
                <a:solidFill>
                  <a:schemeClr val="accent1">
                    <a:lumMod val="75000"/>
                  </a:schemeClr>
                </a:solidFill>
                <a:latin typeface="+mj-lt"/>
              </a:rPr>
              <a:t> 500 000 eurot</a:t>
            </a:r>
            <a:r>
              <a:rPr lang="et-EE" sz="1800" dirty="0">
                <a:solidFill>
                  <a:schemeClr val="accent1">
                    <a:lumMod val="75000"/>
                  </a:schemeClr>
                </a:solidFill>
                <a:latin typeface="+mj-lt"/>
              </a:rPr>
              <a:t>). </a:t>
            </a:r>
            <a:r>
              <a:rPr lang="et-EE" sz="1800" u="sng" dirty="0">
                <a:solidFill>
                  <a:schemeClr val="accent1">
                    <a:lumMod val="75000"/>
                  </a:schemeClr>
                </a:solidFill>
                <a:latin typeface="+mj-lt"/>
              </a:rPr>
              <a:t>Sertifikaatide ja turu-uuringute </a:t>
            </a:r>
            <a:r>
              <a:rPr lang="et-EE" sz="1800" dirty="0">
                <a:solidFill>
                  <a:schemeClr val="accent1">
                    <a:lumMod val="75000"/>
                  </a:schemeClr>
                </a:solidFill>
                <a:latin typeface="+mj-lt"/>
              </a:rPr>
              <a:t>taotlusvoorud avanesid 15.05.2024 (Need voorud on avatud kuni eelarveliste vahendite ammendumiseni, sertifikaatide eelarve on 500 000 eurot ja turu-uuringute eelarve on 100 000 eurot).</a:t>
            </a:r>
          </a:p>
          <a:p>
            <a:pPr marL="342900" indent="-342900">
              <a:buClr>
                <a:schemeClr val="accent1">
                  <a:lumMod val="75000"/>
                </a:schemeClr>
              </a:buClr>
              <a:buFont typeface="Arial" panose="020B0604020202020204" pitchFamily="34" charset="0"/>
              <a:buChar char="•"/>
            </a:pPr>
            <a:r>
              <a:rPr lang="et-EE" sz="2000" b="1" dirty="0">
                <a:solidFill>
                  <a:schemeClr val="accent1">
                    <a:lumMod val="75000"/>
                  </a:schemeClr>
                </a:solidFill>
                <a:latin typeface="+mj-lt"/>
              </a:rPr>
              <a:t>Kalapüügivahendi parendamise toetus</a:t>
            </a:r>
          </a:p>
          <a:p>
            <a:pPr>
              <a:buClr>
                <a:schemeClr val="accent1">
                  <a:lumMod val="75000"/>
                </a:schemeClr>
              </a:buClr>
            </a:pPr>
            <a:r>
              <a:rPr lang="et-EE" sz="1800" dirty="0">
                <a:solidFill>
                  <a:schemeClr val="accent1">
                    <a:lumMod val="75000"/>
                  </a:schemeClr>
                </a:solidFill>
                <a:latin typeface="+mj-lt"/>
              </a:rPr>
              <a:t>Taotlusvoor avaneb 26.06.2024. Taotlusvooru eelarve on 3 617 000 eurot ja voor on avatud eelarve ammendumiseni.</a:t>
            </a:r>
          </a:p>
          <a:p>
            <a:pPr marL="342900" indent="-342900">
              <a:buClr>
                <a:schemeClr val="accent1">
                  <a:lumMod val="75000"/>
                </a:schemeClr>
              </a:buClr>
              <a:buFont typeface="Arial" panose="020B0604020202020204" pitchFamily="34" charset="0"/>
              <a:buChar char="•"/>
            </a:pPr>
            <a:r>
              <a:rPr lang="et-EE" sz="2000" b="1" dirty="0">
                <a:solidFill>
                  <a:schemeClr val="accent1">
                    <a:lumMod val="75000"/>
                  </a:schemeClr>
                </a:solidFill>
                <a:latin typeface="+mj-lt"/>
              </a:rPr>
              <a:t>Kalade kudemistingimuste parendamise toetus</a:t>
            </a:r>
          </a:p>
          <a:p>
            <a:pPr>
              <a:buClr>
                <a:schemeClr val="accent1">
                  <a:lumMod val="75000"/>
                </a:schemeClr>
              </a:buClr>
            </a:pPr>
            <a:r>
              <a:rPr lang="et-EE" sz="1800" dirty="0">
                <a:solidFill>
                  <a:schemeClr val="accent1">
                    <a:lumMod val="75000"/>
                  </a:schemeClr>
                </a:solidFill>
                <a:latin typeface="+mj-lt"/>
              </a:rPr>
              <a:t>Eeldatavasti jõustub määrus juunis.</a:t>
            </a:r>
          </a:p>
          <a:p>
            <a:pPr>
              <a:buClr>
                <a:schemeClr val="accent1">
                  <a:lumMod val="75000"/>
                </a:schemeClr>
              </a:buClr>
            </a:pPr>
            <a:endParaRPr lang="et-EE" sz="2000" dirty="0">
              <a:solidFill>
                <a:schemeClr val="accent1">
                  <a:lumMod val="75000"/>
                </a:schemeClr>
              </a:solidFill>
              <a:latin typeface="+mj-lt"/>
            </a:endParaRPr>
          </a:p>
        </p:txBody>
      </p:sp>
    </p:spTree>
    <p:extLst>
      <p:ext uri="{BB962C8B-B14F-4D97-AF65-F5344CB8AC3E}">
        <p14:creationId xmlns:p14="http://schemas.microsoft.com/office/powerpoint/2010/main" val="160386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E3C0A-EF89-4A21-4ED8-5100134A6E2C}"/>
              </a:ext>
            </a:extLst>
          </p:cNvPr>
          <p:cNvSpPr>
            <a:spLocks noGrp="1"/>
          </p:cNvSpPr>
          <p:nvPr>
            <p:ph type="title"/>
          </p:nvPr>
        </p:nvSpPr>
        <p:spPr/>
        <p:txBody>
          <a:bodyPr/>
          <a:lstStyle/>
          <a:p>
            <a:r>
              <a:rPr lang="et-EE" dirty="0">
                <a:solidFill>
                  <a:schemeClr val="accent1">
                    <a:lumMod val="75000"/>
                  </a:schemeClr>
                </a:solidFill>
              </a:rPr>
              <a:t>Planeeritavad meetmed (1)</a:t>
            </a:r>
          </a:p>
        </p:txBody>
      </p:sp>
      <p:sp>
        <p:nvSpPr>
          <p:cNvPr id="3" name="Content Placeholder 2">
            <a:extLst>
              <a:ext uri="{FF2B5EF4-FFF2-40B4-BE49-F238E27FC236}">
                <a16:creationId xmlns:a16="http://schemas.microsoft.com/office/drawing/2014/main" id="{114F301F-3FD7-2B98-4BFB-C7603BCD1715}"/>
              </a:ext>
            </a:extLst>
          </p:cNvPr>
          <p:cNvSpPr>
            <a:spLocks noGrp="1"/>
          </p:cNvSpPr>
          <p:nvPr>
            <p:ph idx="1"/>
          </p:nvPr>
        </p:nvSpPr>
        <p:spPr>
          <a:xfrm>
            <a:off x="503239" y="1908101"/>
            <a:ext cx="7920000" cy="4373638"/>
          </a:xfrm>
        </p:spPr>
        <p:txBody>
          <a:bodyPr/>
          <a:lstStyle/>
          <a:p>
            <a:pPr marL="457200" indent="-457200">
              <a:buClr>
                <a:schemeClr val="accent1">
                  <a:lumMod val="75000"/>
                </a:schemeClr>
              </a:buClr>
              <a:buFont typeface="Arial" panose="020B0604020202020204" pitchFamily="34" charset="0"/>
              <a:buChar char="•"/>
            </a:pPr>
            <a:r>
              <a:rPr lang="et-EE" sz="2000" b="1" dirty="0">
                <a:solidFill>
                  <a:schemeClr val="accent1">
                    <a:lumMod val="75000"/>
                  </a:schemeClr>
                </a:solidFill>
                <a:latin typeface="+mj-lt"/>
              </a:rPr>
              <a:t>Kalapüügi- ja vesiviljelustoodete töötlemise investeeringutoetus</a:t>
            </a:r>
          </a:p>
          <a:p>
            <a:pPr>
              <a:buClr>
                <a:schemeClr val="accent1">
                  <a:lumMod val="75000"/>
                </a:schemeClr>
              </a:buClr>
            </a:pPr>
            <a:r>
              <a:rPr lang="et-EE" sz="2000" dirty="0">
                <a:solidFill>
                  <a:schemeClr val="accent1">
                    <a:lumMod val="75000"/>
                  </a:schemeClr>
                </a:solidFill>
                <a:latin typeface="+mj-lt"/>
              </a:rPr>
              <a:t>Pärast meetme valikukriteeriumide kinnitamist seirekomisjoni poolt esitatakse eelnõu kooskõlastamisele (</a:t>
            </a:r>
            <a:r>
              <a:rPr lang="et-EE" sz="2000" dirty="0" err="1">
                <a:solidFill>
                  <a:schemeClr val="accent1">
                    <a:lumMod val="75000"/>
                  </a:schemeClr>
                </a:solidFill>
                <a:latin typeface="+mj-lt"/>
              </a:rPr>
              <a:t>EISi</a:t>
            </a:r>
            <a:r>
              <a:rPr lang="et-EE" sz="2000" dirty="0">
                <a:solidFill>
                  <a:schemeClr val="accent1">
                    <a:lumMod val="75000"/>
                  </a:schemeClr>
                </a:solidFill>
                <a:latin typeface="+mj-lt"/>
              </a:rPr>
              <a:t> kaudu). Määruse planeeritav jõustumine on juulis 2024 ning I taotlusvoor on kavas avada 2024 IV. </a:t>
            </a:r>
          </a:p>
          <a:p>
            <a:pPr marL="342900" indent="-342900">
              <a:buClr>
                <a:schemeClr val="accent1">
                  <a:lumMod val="75000"/>
                </a:schemeClr>
              </a:buClr>
              <a:buFont typeface="Arial" panose="020B0604020202020204" pitchFamily="34" charset="0"/>
              <a:buChar char="•"/>
            </a:pPr>
            <a:r>
              <a:rPr lang="et-EE" sz="2000" b="1" dirty="0">
                <a:solidFill>
                  <a:schemeClr val="accent1">
                    <a:lumMod val="75000"/>
                  </a:schemeClr>
                </a:solidFill>
                <a:latin typeface="+mj-lt"/>
              </a:rPr>
              <a:t>Vesiviljeluse investeeringutoetus</a:t>
            </a:r>
          </a:p>
          <a:p>
            <a:pPr>
              <a:buClr>
                <a:schemeClr val="accent1">
                  <a:lumMod val="75000"/>
                </a:schemeClr>
              </a:buClr>
            </a:pPr>
            <a:r>
              <a:rPr lang="et-EE" sz="2000" dirty="0">
                <a:solidFill>
                  <a:schemeClr val="accent1">
                    <a:lumMod val="75000"/>
                  </a:schemeClr>
                </a:solidFill>
                <a:latin typeface="+mj-lt"/>
              </a:rPr>
              <a:t>Meetme määruse eelnõu on hetkel juriidilises ekspertiisis. Pärast ekspertiisi saadetakse eelnõu Euroopa Komisjonile arvamuse avaldamiseks, meetme valikukriteeriumid on kavas kinnitada seirekomisjonis kirjaliku protseduuriga. Määruse planeeritav jõustumine on oktoobris 2024 ning I taotlusvoor on kavas avada 2024 IV. </a:t>
            </a:r>
          </a:p>
          <a:p>
            <a:pPr>
              <a:buClr>
                <a:schemeClr val="accent1">
                  <a:lumMod val="75000"/>
                </a:schemeClr>
              </a:buClr>
            </a:pPr>
            <a:endParaRPr lang="et-EE" sz="2000" dirty="0">
              <a:solidFill>
                <a:schemeClr val="accent1">
                  <a:lumMod val="75000"/>
                </a:schemeClr>
              </a:solidFill>
              <a:highlight>
                <a:srgbClr val="FFFF00"/>
              </a:highlight>
              <a:latin typeface="+mj-lt"/>
            </a:endParaRPr>
          </a:p>
        </p:txBody>
      </p:sp>
    </p:spTree>
    <p:extLst>
      <p:ext uri="{BB962C8B-B14F-4D97-AF65-F5344CB8AC3E}">
        <p14:creationId xmlns:p14="http://schemas.microsoft.com/office/powerpoint/2010/main" val="820739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2ECAD-9AB3-59A6-681D-326645EE6E4C}"/>
              </a:ext>
            </a:extLst>
          </p:cNvPr>
          <p:cNvSpPr>
            <a:spLocks noGrp="1"/>
          </p:cNvSpPr>
          <p:nvPr>
            <p:ph type="title"/>
          </p:nvPr>
        </p:nvSpPr>
        <p:spPr/>
        <p:txBody>
          <a:bodyPr/>
          <a:lstStyle/>
          <a:p>
            <a:r>
              <a:rPr lang="et-EE" dirty="0">
                <a:solidFill>
                  <a:schemeClr val="accent1">
                    <a:lumMod val="75000"/>
                  </a:schemeClr>
                </a:solidFill>
              </a:rPr>
              <a:t>Planeeritavad meetmed (2)</a:t>
            </a:r>
            <a:endParaRPr lang="et-EE" dirty="0"/>
          </a:p>
        </p:txBody>
      </p:sp>
      <p:sp>
        <p:nvSpPr>
          <p:cNvPr id="3" name="Content Placeholder 2">
            <a:extLst>
              <a:ext uri="{FF2B5EF4-FFF2-40B4-BE49-F238E27FC236}">
                <a16:creationId xmlns:a16="http://schemas.microsoft.com/office/drawing/2014/main" id="{A47EABB3-E2BA-49C1-1BD4-9C1057E0305D}"/>
              </a:ext>
            </a:extLst>
          </p:cNvPr>
          <p:cNvSpPr>
            <a:spLocks noGrp="1"/>
          </p:cNvSpPr>
          <p:nvPr>
            <p:ph idx="1"/>
          </p:nvPr>
        </p:nvSpPr>
        <p:spPr>
          <a:xfrm>
            <a:off x="503239" y="2124125"/>
            <a:ext cx="7920000" cy="4157613"/>
          </a:xfrm>
        </p:spPr>
        <p:txBody>
          <a:bodyPr/>
          <a:lstStyle/>
          <a:p>
            <a:pPr marL="457200" indent="-457200">
              <a:buClr>
                <a:schemeClr val="accent1">
                  <a:lumMod val="75000"/>
                </a:schemeClr>
              </a:buClr>
              <a:buFont typeface="Arial" panose="020B0604020202020204" pitchFamily="34" charset="0"/>
              <a:buChar char="•"/>
            </a:pPr>
            <a:r>
              <a:rPr lang="et-EE" sz="2000" b="1" dirty="0">
                <a:solidFill>
                  <a:schemeClr val="accent1">
                    <a:lumMod val="75000"/>
                  </a:schemeClr>
                </a:solidFill>
                <a:latin typeface="+mj-lt"/>
              </a:rPr>
              <a:t>Kalalaeva mootori vahetamise toetus </a:t>
            </a:r>
            <a:r>
              <a:rPr lang="et-EE" sz="2000" dirty="0">
                <a:solidFill>
                  <a:schemeClr val="accent1">
                    <a:lumMod val="75000"/>
                  </a:schemeClr>
                </a:solidFill>
                <a:latin typeface="+mj-lt"/>
              </a:rPr>
              <a:t>(sisevete ja rannapüügi laevad)</a:t>
            </a:r>
          </a:p>
          <a:p>
            <a:pPr>
              <a:buClr>
                <a:schemeClr val="accent1">
                  <a:lumMod val="75000"/>
                </a:schemeClr>
              </a:buClr>
            </a:pPr>
            <a:r>
              <a:rPr lang="et-EE" sz="2000" dirty="0">
                <a:solidFill>
                  <a:schemeClr val="accent1">
                    <a:lumMod val="75000"/>
                  </a:schemeClr>
                </a:solidFill>
                <a:latin typeface="+mj-lt"/>
              </a:rPr>
              <a:t>Meetme määruse eelnõu edastati Euroopa Komisjonile arvamuse avaldamiseks 13.06.2024. Meetme valikukriteeriumid on kavas kinnitada seirekomisjonis kirjaliku protseduuriga. Määruse planeeritav jõustumine on septembris 2024, taotlusvoor on kavas avada 2025 aasta alguses ning voor on avatud eelarve ammendumiseni. Planeeritav eelarve on 400 000 eurot.</a:t>
            </a:r>
          </a:p>
          <a:p>
            <a:pPr marL="342900" indent="-342900">
              <a:buClr>
                <a:schemeClr val="accent1">
                  <a:lumMod val="75000"/>
                </a:schemeClr>
              </a:buClr>
              <a:buFont typeface="Arial" panose="020B0604020202020204" pitchFamily="34" charset="0"/>
              <a:buChar char="•"/>
            </a:pPr>
            <a:endParaRPr lang="et-EE" sz="2000" dirty="0">
              <a:solidFill>
                <a:schemeClr val="accent1">
                  <a:lumMod val="75000"/>
                </a:schemeClr>
              </a:solidFill>
              <a:latin typeface="+mj-lt"/>
            </a:endParaRPr>
          </a:p>
        </p:txBody>
      </p:sp>
    </p:spTree>
    <p:extLst>
      <p:ext uri="{BB962C8B-B14F-4D97-AF65-F5344CB8AC3E}">
        <p14:creationId xmlns:p14="http://schemas.microsoft.com/office/powerpoint/2010/main" val="3187732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2ECAD-9AB3-59A6-681D-326645EE6E4C}"/>
              </a:ext>
            </a:extLst>
          </p:cNvPr>
          <p:cNvSpPr>
            <a:spLocks noGrp="1"/>
          </p:cNvSpPr>
          <p:nvPr>
            <p:ph type="title"/>
          </p:nvPr>
        </p:nvSpPr>
        <p:spPr/>
        <p:txBody>
          <a:bodyPr/>
          <a:lstStyle/>
          <a:p>
            <a:r>
              <a:rPr lang="et-EE" dirty="0">
                <a:solidFill>
                  <a:schemeClr val="accent1">
                    <a:lumMod val="75000"/>
                  </a:schemeClr>
                </a:solidFill>
              </a:rPr>
              <a:t>Planeeritavad meetmed (3)</a:t>
            </a:r>
            <a:endParaRPr lang="et-EE" dirty="0"/>
          </a:p>
        </p:txBody>
      </p:sp>
      <p:sp>
        <p:nvSpPr>
          <p:cNvPr id="3" name="Content Placeholder 2">
            <a:extLst>
              <a:ext uri="{FF2B5EF4-FFF2-40B4-BE49-F238E27FC236}">
                <a16:creationId xmlns:a16="http://schemas.microsoft.com/office/drawing/2014/main" id="{A47EABB3-E2BA-49C1-1BD4-9C1057E0305D}"/>
              </a:ext>
            </a:extLst>
          </p:cNvPr>
          <p:cNvSpPr>
            <a:spLocks noGrp="1"/>
          </p:cNvSpPr>
          <p:nvPr>
            <p:ph idx="1"/>
          </p:nvPr>
        </p:nvSpPr>
        <p:spPr/>
        <p:txBody>
          <a:bodyPr/>
          <a:lstStyle/>
          <a:p>
            <a:pPr marL="342900" indent="-342900">
              <a:buClr>
                <a:schemeClr val="accent1">
                  <a:lumMod val="75000"/>
                </a:schemeClr>
              </a:buClr>
              <a:buFont typeface="Arial" panose="020B0604020202020204" pitchFamily="34" charset="0"/>
              <a:buChar char="•"/>
            </a:pPr>
            <a:r>
              <a:rPr lang="et-EE" sz="2000" b="1" dirty="0">
                <a:solidFill>
                  <a:schemeClr val="accent1">
                    <a:lumMod val="75000"/>
                  </a:schemeClr>
                </a:solidFill>
                <a:latin typeface="+mj-lt"/>
              </a:rPr>
              <a:t>Kalapüügi investeeringutoetus (investeeringud kalalaeva pardal ja jääpüügi investeeringud)</a:t>
            </a:r>
          </a:p>
          <a:p>
            <a:pPr>
              <a:buClr>
                <a:schemeClr val="accent1">
                  <a:lumMod val="75000"/>
                </a:schemeClr>
              </a:buClr>
            </a:pPr>
            <a:r>
              <a:rPr lang="et-EE" sz="2000" dirty="0">
                <a:solidFill>
                  <a:schemeClr val="accent1">
                    <a:lumMod val="75000"/>
                  </a:schemeClr>
                </a:solidFill>
                <a:latin typeface="+mj-lt"/>
              </a:rPr>
              <a:t>Määruse planeeritav jõustumine on jaanuaris 2025, taotlusvoor on kavas avada 2025 aasta II kvartal.</a:t>
            </a:r>
            <a:endParaRPr lang="et-EE" sz="2000" b="1" dirty="0">
              <a:solidFill>
                <a:schemeClr val="accent1">
                  <a:lumMod val="75000"/>
                </a:schemeClr>
              </a:solidFill>
              <a:latin typeface="+mj-lt"/>
            </a:endParaRPr>
          </a:p>
          <a:p>
            <a:pPr marL="342900" indent="-342900">
              <a:buClr>
                <a:schemeClr val="accent1">
                  <a:lumMod val="75000"/>
                </a:schemeClr>
              </a:buClr>
              <a:buFont typeface="Arial" panose="020B0604020202020204" pitchFamily="34" charset="0"/>
              <a:buChar char="•"/>
            </a:pPr>
            <a:r>
              <a:rPr lang="et-EE" sz="2000" b="1" dirty="0">
                <a:solidFill>
                  <a:schemeClr val="accent1">
                    <a:lumMod val="75000"/>
                  </a:schemeClr>
                </a:solidFill>
                <a:latin typeface="+mj-lt"/>
              </a:rPr>
              <a:t>Traalpüügi sadama investeeringutoetus</a:t>
            </a:r>
          </a:p>
          <a:p>
            <a:pPr>
              <a:buClr>
                <a:schemeClr val="accent1">
                  <a:lumMod val="75000"/>
                </a:schemeClr>
              </a:buClr>
            </a:pPr>
            <a:r>
              <a:rPr lang="et-EE" sz="2000" dirty="0">
                <a:solidFill>
                  <a:schemeClr val="accent1">
                    <a:lumMod val="75000"/>
                  </a:schemeClr>
                </a:solidFill>
                <a:latin typeface="+mj-lt"/>
              </a:rPr>
              <a:t>Määruse planeeritav jõustumine on veebruaris 2025, taotlusvoor on kavas avada 2025 aasta II kvartal.</a:t>
            </a:r>
            <a:endParaRPr lang="et-EE" sz="2000" b="1" dirty="0">
              <a:solidFill>
                <a:schemeClr val="accent1">
                  <a:lumMod val="75000"/>
                </a:schemeClr>
              </a:solidFill>
              <a:latin typeface="+mj-lt"/>
            </a:endParaRPr>
          </a:p>
          <a:p>
            <a:pPr marL="342900" indent="-342900">
              <a:buClr>
                <a:schemeClr val="accent1">
                  <a:lumMod val="75000"/>
                </a:schemeClr>
              </a:buClr>
              <a:buFont typeface="Arial" panose="020B0604020202020204" pitchFamily="34" charset="0"/>
              <a:buChar char="•"/>
            </a:pPr>
            <a:r>
              <a:rPr lang="et-EE" sz="2000" b="1" dirty="0">
                <a:solidFill>
                  <a:schemeClr val="accent1">
                    <a:lumMod val="75000"/>
                  </a:schemeClr>
                </a:solidFill>
                <a:latin typeface="+mj-lt"/>
              </a:rPr>
              <a:t>Välisturgude avamise toetus</a:t>
            </a:r>
          </a:p>
          <a:p>
            <a:pPr>
              <a:buClr>
                <a:schemeClr val="accent1">
                  <a:lumMod val="75000"/>
                </a:schemeClr>
              </a:buClr>
            </a:pPr>
            <a:r>
              <a:rPr lang="et-EE" sz="2000" dirty="0">
                <a:solidFill>
                  <a:schemeClr val="accent1">
                    <a:lumMod val="75000"/>
                  </a:schemeClr>
                </a:solidFill>
                <a:latin typeface="+mj-lt"/>
              </a:rPr>
              <a:t>Määruse planeeritav jõustumine on detsembris 2024, taotlusvoor on kavas avada 2025 aasta I kvartal.</a:t>
            </a:r>
            <a:endParaRPr lang="et-EE" sz="2000" b="1" dirty="0">
              <a:solidFill>
                <a:schemeClr val="accent1">
                  <a:lumMod val="75000"/>
                </a:schemeClr>
              </a:solidFill>
              <a:latin typeface="+mj-lt"/>
            </a:endParaRPr>
          </a:p>
          <a:p>
            <a:pPr>
              <a:buClr>
                <a:schemeClr val="accent1">
                  <a:lumMod val="75000"/>
                </a:schemeClr>
              </a:buClr>
            </a:pPr>
            <a:endParaRPr lang="et-EE" sz="2000" b="1" dirty="0">
              <a:solidFill>
                <a:schemeClr val="accent1">
                  <a:lumMod val="75000"/>
                </a:schemeClr>
              </a:solidFill>
              <a:latin typeface="+mj-lt"/>
            </a:endParaRPr>
          </a:p>
        </p:txBody>
      </p:sp>
    </p:spTree>
    <p:extLst>
      <p:ext uri="{BB962C8B-B14F-4D97-AF65-F5344CB8AC3E}">
        <p14:creationId xmlns:p14="http://schemas.microsoft.com/office/powerpoint/2010/main" val="3774886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2ECAD-9AB3-59A6-681D-326645EE6E4C}"/>
              </a:ext>
            </a:extLst>
          </p:cNvPr>
          <p:cNvSpPr>
            <a:spLocks noGrp="1"/>
          </p:cNvSpPr>
          <p:nvPr>
            <p:ph type="title"/>
          </p:nvPr>
        </p:nvSpPr>
        <p:spPr/>
        <p:txBody>
          <a:bodyPr/>
          <a:lstStyle/>
          <a:p>
            <a:r>
              <a:rPr lang="et-EE" dirty="0">
                <a:solidFill>
                  <a:schemeClr val="accent1">
                    <a:lumMod val="75000"/>
                  </a:schemeClr>
                </a:solidFill>
              </a:rPr>
              <a:t>Planeeritavad meetmed (5)</a:t>
            </a:r>
            <a:endParaRPr lang="et-EE" dirty="0"/>
          </a:p>
        </p:txBody>
      </p:sp>
      <p:sp>
        <p:nvSpPr>
          <p:cNvPr id="3" name="Content Placeholder 2">
            <a:extLst>
              <a:ext uri="{FF2B5EF4-FFF2-40B4-BE49-F238E27FC236}">
                <a16:creationId xmlns:a16="http://schemas.microsoft.com/office/drawing/2014/main" id="{A47EABB3-E2BA-49C1-1BD4-9C1057E0305D}"/>
              </a:ext>
            </a:extLst>
          </p:cNvPr>
          <p:cNvSpPr>
            <a:spLocks noGrp="1"/>
          </p:cNvSpPr>
          <p:nvPr>
            <p:ph idx="1"/>
          </p:nvPr>
        </p:nvSpPr>
        <p:spPr/>
        <p:txBody>
          <a:bodyPr/>
          <a:lstStyle/>
          <a:p>
            <a:pPr marL="457200" indent="-457200">
              <a:buClr>
                <a:schemeClr val="accent1">
                  <a:lumMod val="75000"/>
                </a:schemeClr>
              </a:buClr>
              <a:buFont typeface="Arial" panose="020B0604020202020204" pitchFamily="34" charset="0"/>
              <a:buChar char="•"/>
            </a:pPr>
            <a:r>
              <a:rPr lang="et-EE" sz="2000" b="1" dirty="0">
                <a:solidFill>
                  <a:schemeClr val="accent1">
                    <a:lumMod val="75000"/>
                  </a:schemeClr>
                </a:solidFill>
                <a:latin typeface="+mj-lt"/>
              </a:rPr>
              <a:t>Kalapüügi uuringu toetus</a:t>
            </a:r>
          </a:p>
          <a:p>
            <a:pPr marL="457200" indent="-457200">
              <a:buClr>
                <a:schemeClr val="accent1">
                  <a:lumMod val="75000"/>
                </a:schemeClr>
              </a:buClr>
              <a:buFont typeface="Arial" panose="020B0604020202020204" pitchFamily="34" charset="0"/>
              <a:buChar char="•"/>
            </a:pPr>
            <a:r>
              <a:rPr lang="et-EE" sz="2000" b="1" dirty="0">
                <a:solidFill>
                  <a:schemeClr val="accent1">
                    <a:lumMod val="75000"/>
                  </a:schemeClr>
                </a:solidFill>
                <a:latin typeface="+mj-lt"/>
              </a:rPr>
              <a:t>Vesiviljeluse uuringu toetus</a:t>
            </a:r>
          </a:p>
          <a:p>
            <a:pPr marL="457200" indent="-457200">
              <a:buClr>
                <a:schemeClr val="accent1">
                  <a:lumMod val="75000"/>
                </a:schemeClr>
              </a:buClr>
              <a:buFont typeface="Arial" panose="020B0604020202020204" pitchFamily="34" charset="0"/>
              <a:buChar char="•"/>
            </a:pPr>
            <a:r>
              <a:rPr lang="et-EE" sz="2000" b="1" dirty="0">
                <a:solidFill>
                  <a:schemeClr val="accent1">
                    <a:lumMod val="75000"/>
                  </a:schemeClr>
                </a:solidFill>
                <a:latin typeface="+mj-lt"/>
              </a:rPr>
              <a:t>Vee-elusressursside väärindamise uuringutoetus</a:t>
            </a:r>
          </a:p>
          <a:p>
            <a:pPr marL="457200" indent="-457200">
              <a:buClr>
                <a:schemeClr val="accent1">
                  <a:lumMod val="75000"/>
                </a:schemeClr>
              </a:buClr>
              <a:buFont typeface="Arial" panose="020B0604020202020204" pitchFamily="34" charset="0"/>
              <a:buChar char="•"/>
            </a:pPr>
            <a:r>
              <a:rPr lang="et-EE" sz="2000" b="1" dirty="0">
                <a:solidFill>
                  <a:schemeClr val="accent1">
                    <a:lumMod val="75000"/>
                  </a:schemeClr>
                </a:solidFill>
                <a:latin typeface="+mj-lt"/>
              </a:rPr>
              <a:t>Keskkonnaalase uuringu toetus</a:t>
            </a:r>
          </a:p>
          <a:p>
            <a:pPr>
              <a:buClr>
                <a:schemeClr val="accent1">
                  <a:lumMod val="75000"/>
                </a:schemeClr>
              </a:buClr>
            </a:pPr>
            <a:r>
              <a:rPr lang="et-EE" sz="2000" dirty="0">
                <a:solidFill>
                  <a:schemeClr val="accent1">
                    <a:lumMod val="75000"/>
                  </a:schemeClr>
                </a:solidFill>
                <a:latin typeface="+mj-lt"/>
              </a:rPr>
              <a:t>Meetmete rakendamise aluseks on riiklike uuringute programm, mis on koostamisel. </a:t>
            </a:r>
            <a:r>
              <a:rPr lang="et-EE" sz="2000" dirty="0" err="1">
                <a:solidFill>
                  <a:schemeClr val="accent1">
                    <a:lumMod val="75000"/>
                  </a:schemeClr>
                </a:solidFill>
                <a:latin typeface="+mj-lt"/>
              </a:rPr>
              <a:t>I-sed</a:t>
            </a:r>
            <a:r>
              <a:rPr lang="et-EE" sz="2000" dirty="0">
                <a:solidFill>
                  <a:schemeClr val="accent1">
                    <a:lumMod val="75000"/>
                  </a:schemeClr>
                </a:solidFill>
                <a:latin typeface="+mj-lt"/>
              </a:rPr>
              <a:t> taotlusvoorud on plaanis 2024 IV kvartal.</a:t>
            </a:r>
          </a:p>
          <a:p>
            <a:pPr marL="342900" indent="-342900">
              <a:buClr>
                <a:schemeClr val="accent1">
                  <a:lumMod val="75000"/>
                </a:schemeClr>
              </a:buClr>
              <a:buFont typeface="Arial" panose="020B0604020202020204" pitchFamily="34" charset="0"/>
              <a:buChar char="•"/>
            </a:pPr>
            <a:r>
              <a:rPr lang="et-EE" sz="2000" b="1" dirty="0">
                <a:solidFill>
                  <a:schemeClr val="accent1">
                    <a:lumMod val="75000"/>
                  </a:schemeClr>
                </a:solidFill>
                <a:latin typeface="+mj-lt"/>
              </a:rPr>
              <a:t>Kalapüügiettevõtte innovatsioonitoetus</a:t>
            </a:r>
          </a:p>
          <a:p>
            <a:pPr marL="342900" indent="-342900">
              <a:buClr>
                <a:schemeClr val="accent1">
                  <a:lumMod val="75000"/>
                </a:schemeClr>
              </a:buClr>
              <a:buFont typeface="Arial" panose="020B0604020202020204" pitchFamily="34" charset="0"/>
              <a:buChar char="•"/>
            </a:pPr>
            <a:r>
              <a:rPr lang="et-EE" sz="2000" b="1" dirty="0">
                <a:solidFill>
                  <a:schemeClr val="accent1">
                    <a:lumMod val="75000"/>
                  </a:schemeClr>
                </a:solidFill>
                <a:latin typeface="+mj-lt"/>
              </a:rPr>
              <a:t>Vesiviljelusettevõtte innovatsioonitoetus</a:t>
            </a:r>
          </a:p>
          <a:p>
            <a:pPr marL="342900" indent="-342900">
              <a:buClr>
                <a:schemeClr val="accent1">
                  <a:lumMod val="75000"/>
                </a:schemeClr>
              </a:buClr>
              <a:buFont typeface="Arial" panose="020B0604020202020204" pitchFamily="34" charset="0"/>
              <a:buChar char="•"/>
            </a:pPr>
            <a:r>
              <a:rPr lang="et-EE" sz="2000" b="1" dirty="0">
                <a:solidFill>
                  <a:schemeClr val="accent1">
                    <a:lumMod val="75000"/>
                  </a:schemeClr>
                </a:solidFill>
                <a:latin typeface="+mj-lt"/>
              </a:rPr>
              <a:t>Kalapüügi</a:t>
            </a:r>
            <a:r>
              <a:rPr lang="fi-FI" sz="2000" b="1" dirty="0">
                <a:solidFill>
                  <a:schemeClr val="accent1">
                    <a:lumMod val="75000"/>
                  </a:schemeClr>
                </a:solidFill>
                <a:latin typeface="+mj-lt"/>
              </a:rPr>
              <a:t>- ja </a:t>
            </a:r>
            <a:r>
              <a:rPr lang="et-EE" sz="2000" b="1" dirty="0">
                <a:solidFill>
                  <a:schemeClr val="accent1">
                    <a:lumMod val="75000"/>
                  </a:schemeClr>
                </a:solidFill>
                <a:latin typeface="+mj-lt"/>
              </a:rPr>
              <a:t>vesiviljelustoodete töötlemisettevõtte innovatsioonitoetus</a:t>
            </a:r>
          </a:p>
          <a:p>
            <a:pPr>
              <a:buClr>
                <a:schemeClr val="accent1">
                  <a:lumMod val="75000"/>
                </a:schemeClr>
              </a:buClr>
            </a:pPr>
            <a:r>
              <a:rPr lang="et-EE" sz="2000" dirty="0">
                <a:solidFill>
                  <a:schemeClr val="accent1">
                    <a:lumMod val="75000"/>
                  </a:schemeClr>
                </a:solidFill>
                <a:latin typeface="+mj-lt"/>
              </a:rPr>
              <a:t>Meetme määrus töötatakse välja 2025.</a:t>
            </a:r>
          </a:p>
          <a:p>
            <a:pPr>
              <a:buClr>
                <a:schemeClr val="accent1">
                  <a:lumMod val="75000"/>
                </a:schemeClr>
              </a:buClr>
            </a:pPr>
            <a:endParaRPr lang="et-EE" sz="2000" b="1" dirty="0">
              <a:solidFill>
                <a:schemeClr val="accent1">
                  <a:lumMod val="75000"/>
                </a:schemeClr>
              </a:solidFill>
              <a:latin typeface="+mj-lt"/>
            </a:endParaRPr>
          </a:p>
          <a:p>
            <a:pPr>
              <a:buClr>
                <a:schemeClr val="accent1">
                  <a:lumMod val="75000"/>
                </a:schemeClr>
              </a:buClr>
            </a:pPr>
            <a:endParaRPr lang="et-EE" sz="2000" b="1" dirty="0">
              <a:solidFill>
                <a:schemeClr val="accent1">
                  <a:lumMod val="75000"/>
                </a:schemeClr>
              </a:solidFill>
              <a:latin typeface="+mj-lt"/>
            </a:endParaRPr>
          </a:p>
        </p:txBody>
      </p:sp>
    </p:spTree>
    <p:extLst>
      <p:ext uri="{BB962C8B-B14F-4D97-AF65-F5344CB8AC3E}">
        <p14:creationId xmlns:p14="http://schemas.microsoft.com/office/powerpoint/2010/main" val="13874221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2ECAD-9AB3-59A6-681D-326645EE6E4C}"/>
              </a:ext>
            </a:extLst>
          </p:cNvPr>
          <p:cNvSpPr>
            <a:spLocks noGrp="1"/>
          </p:cNvSpPr>
          <p:nvPr>
            <p:ph type="title"/>
          </p:nvPr>
        </p:nvSpPr>
        <p:spPr>
          <a:xfrm>
            <a:off x="503239" y="558800"/>
            <a:ext cx="7920000" cy="1080000"/>
          </a:xfrm>
        </p:spPr>
        <p:txBody>
          <a:bodyPr/>
          <a:lstStyle/>
          <a:p>
            <a:r>
              <a:rPr lang="et-EE" dirty="0">
                <a:solidFill>
                  <a:schemeClr val="accent1">
                    <a:lumMod val="75000"/>
                  </a:schemeClr>
                </a:solidFill>
              </a:rPr>
              <a:t>Planeeritavad meetmed (6)</a:t>
            </a:r>
            <a:endParaRPr lang="et-EE" dirty="0"/>
          </a:p>
        </p:txBody>
      </p:sp>
      <p:sp>
        <p:nvSpPr>
          <p:cNvPr id="3" name="Content Placeholder 2">
            <a:extLst>
              <a:ext uri="{FF2B5EF4-FFF2-40B4-BE49-F238E27FC236}">
                <a16:creationId xmlns:a16="http://schemas.microsoft.com/office/drawing/2014/main" id="{A47EABB3-E2BA-49C1-1BD4-9C1057E0305D}"/>
              </a:ext>
            </a:extLst>
          </p:cNvPr>
          <p:cNvSpPr>
            <a:spLocks noGrp="1"/>
          </p:cNvSpPr>
          <p:nvPr>
            <p:ph idx="1"/>
          </p:nvPr>
        </p:nvSpPr>
        <p:spPr>
          <a:xfrm>
            <a:off x="503239" y="2268141"/>
            <a:ext cx="7920000" cy="4013597"/>
          </a:xfrm>
        </p:spPr>
        <p:txBody>
          <a:bodyPr/>
          <a:lstStyle/>
          <a:p>
            <a:pPr marL="342900" indent="-342900">
              <a:buClr>
                <a:schemeClr val="accent1">
                  <a:lumMod val="75000"/>
                </a:schemeClr>
              </a:buClr>
              <a:buFont typeface="Arial" panose="020B0604020202020204" pitchFamily="34" charset="0"/>
              <a:buChar char="•"/>
            </a:pPr>
            <a:r>
              <a:rPr lang="et-EE" sz="2000" b="1" dirty="0">
                <a:solidFill>
                  <a:schemeClr val="accent1">
                    <a:lumMod val="75000"/>
                  </a:schemeClr>
                </a:solidFill>
                <a:latin typeface="+mj-lt"/>
              </a:rPr>
              <a:t>Vesiviljeluse finantsinstrument </a:t>
            </a:r>
          </a:p>
          <a:p>
            <a:pPr marL="342900" indent="-342900">
              <a:buClr>
                <a:schemeClr val="accent1">
                  <a:lumMod val="75000"/>
                </a:schemeClr>
              </a:buClr>
              <a:buFont typeface="Arial" panose="020B0604020202020204" pitchFamily="34" charset="0"/>
              <a:buChar char="•"/>
            </a:pPr>
            <a:r>
              <a:rPr lang="et-EE" sz="2000" b="1" dirty="0">
                <a:solidFill>
                  <a:schemeClr val="accent1">
                    <a:lumMod val="75000"/>
                  </a:schemeClr>
                </a:solidFill>
                <a:latin typeface="+mj-lt"/>
              </a:rPr>
              <a:t>Kalapüügi- ja vesiviljelustoodete töötlemise finantsinstrument</a:t>
            </a:r>
          </a:p>
          <a:p>
            <a:pPr>
              <a:buClr>
                <a:schemeClr val="accent1">
                  <a:lumMod val="75000"/>
                </a:schemeClr>
              </a:buClr>
            </a:pPr>
            <a:r>
              <a:rPr lang="et-EE" sz="2000" dirty="0">
                <a:solidFill>
                  <a:schemeClr val="accent1">
                    <a:lumMod val="75000"/>
                  </a:schemeClr>
                </a:solidFill>
                <a:latin typeface="+mj-lt"/>
              </a:rPr>
              <a:t>Halduslepingu sõlmimine finantsvahendusasutusega on kavas 2024 II pooles. </a:t>
            </a:r>
          </a:p>
          <a:p>
            <a:pPr>
              <a:buClr>
                <a:schemeClr val="accent1">
                  <a:lumMod val="75000"/>
                </a:schemeClr>
              </a:buClr>
            </a:pPr>
            <a:endParaRPr lang="et-EE" sz="2000" b="1" dirty="0">
              <a:solidFill>
                <a:schemeClr val="accent1">
                  <a:lumMod val="75000"/>
                </a:schemeClr>
              </a:solidFill>
              <a:latin typeface="+mj-lt"/>
            </a:endParaRPr>
          </a:p>
          <a:p>
            <a:pPr>
              <a:buClr>
                <a:schemeClr val="accent1">
                  <a:lumMod val="75000"/>
                </a:schemeClr>
              </a:buClr>
            </a:pPr>
            <a:endParaRPr lang="et-EE" sz="2000" b="1" dirty="0">
              <a:solidFill>
                <a:schemeClr val="accent1">
                  <a:lumMod val="75000"/>
                </a:schemeClr>
              </a:solidFill>
              <a:latin typeface="+mj-lt"/>
            </a:endParaRPr>
          </a:p>
          <a:p>
            <a:pPr marL="342900" indent="-342900">
              <a:buClr>
                <a:schemeClr val="accent1">
                  <a:lumMod val="75000"/>
                </a:schemeClr>
              </a:buClr>
              <a:buFont typeface="Arial" panose="020B0604020202020204" pitchFamily="34" charset="0"/>
              <a:buChar char="•"/>
            </a:pPr>
            <a:r>
              <a:rPr lang="et-EE" sz="2000" b="1" dirty="0">
                <a:solidFill>
                  <a:schemeClr val="accent1">
                    <a:lumMod val="75000"/>
                  </a:schemeClr>
                </a:solidFill>
                <a:latin typeface="+mj-lt"/>
              </a:rPr>
              <a:t>Kriisiabi kalandussektorile erakorralise sündmuse korral</a:t>
            </a:r>
          </a:p>
          <a:p>
            <a:pPr>
              <a:buClr>
                <a:schemeClr val="accent1">
                  <a:lumMod val="75000"/>
                </a:schemeClr>
              </a:buClr>
            </a:pPr>
            <a:r>
              <a:rPr lang="et-EE" sz="2000" dirty="0">
                <a:solidFill>
                  <a:schemeClr val="accent1">
                    <a:lumMod val="75000"/>
                  </a:schemeClr>
                </a:solidFill>
                <a:latin typeface="+mj-lt"/>
              </a:rPr>
              <a:t>Meetme tingimuste määrus töötatakse välja vajadusel.</a:t>
            </a:r>
          </a:p>
        </p:txBody>
      </p:sp>
    </p:spTree>
    <p:extLst>
      <p:ext uri="{BB962C8B-B14F-4D97-AF65-F5344CB8AC3E}">
        <p14:creationId xmlns:p14="http://schemas.microsoft.com/office/powerpoint/2010/main" val="3190001922"/>
      </p:ext>
    </p:extLst>
  </p:cSld>
  <p:clrMapOvr>
    <a:masterClrMapping/>
  </p:clrMapOvr>
</p:sld>
</file>

<file path=ppt/theme/theme1.xml><?xml version="1.0" encoding="utf-8"?>
<a:theme xmlns:a="http://schemas.openxmlformats.org/drawingml/2006/main" name="slaidipõhi-eu2017-MeM-tavaformaat-a">
  <a:themeElements>
    <a:clrScheme name="Valitsusstiil">
      <a:dk1>
        <a:sysClr val="windowText" lastClr="000000"/>
      </a:dk1>
      <a:lt1>
        <a:sysClr val="window" lastClr="FFFFFF"/>
      </a:lt1>
      <a:dk2>
        <a:srgbClr val="006EB5"/>
      </a:dk2>
      <a:lt2>
        <a:srgbClr val="E7E6E6"/>
      </a:lt2>
      <a:accent1>
        <a:srgbClr val="006EB5"/>
      </a:accent1>
      <a:accent2>
        <a:srgbClr val="F0A321"/>
      </a:accent2>
      <a:accent3>
        <a:srgbClr val="003087"/>
      </a:accent3>
      <a:accent4>
        <a:srgbClr val="90C8E8"/>
      </a:accent4>
      <a:accent5>
        <a:srgbClr val="E76000"/>
      </a:accent5>
      <a:accent6>
        <a:srgbClr val="B9D9EB"/>
      </a:accent6>
      <a:hlink>
        <a:srgbClr val="006EB5"/>
      </a:hlink>
      <a:folHlink>
        <a:srgbClr val="003087"/>
      </a:folHlink>
    </a:clrScheme>
    <a:fontScheme name="Valitsusstiil">
      <a:majorFont>
        <a:latin typeface="Roboto Condensed"/>
        <a:ea typeface=""/>
        <a:cs typeface=""/>
      </a:majorFont>
      <a:minorFont>
        <a:latin typeface="Roboto Condensed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Roboto Condensed" panose="02000000000000000000" pitchFamily="2"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Roboto Condensed" panose="02000000000000000000" pitchFamily="2" charset="0"/>
            <a:ea typeface="Microsoft YaHei" panose="020B0503020204020204" pitchFamily="34"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laidipõhi-ReM-tavaformaat.potx" id="{BF3D7B85-6FE7-4A4A-BB5C-52F385A8FF07}" vid="{A9074AF0-E73A-43FD-81BE-C20FB4EE6A1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C1C41AF56AA9894C83C802B453BAED16" ma:contentTypeVersion="0" ma:contentTypeDescription="Loo uus dokument" ma:contentTypeScope="" ma:versionID="5172bda6cf6190e08c964dbc3cf217c3">
  <xsd:schema xmlns:xsd="http://www.w3.org/2001/XMLSchema" xmlns:xs="http://www.w3.org/2001/XMLSchema" xmlns:p="http://schemas.microsoft.com/office/2006/metadata/properties" targetNamespace="http://schemas.microsoft.com/office/2006/metadata/properties" ma:root="true" ma:fieldsID="75284b4047f4cf5347f2f816b293bbf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utüüp"/>
        <xsd:element ref="dc:title" minOccurs="0" maxOccurs="1" ma:index="4" ma:displayName="Pealkiri"/>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0B90DD3-36B6-410A-BAE0-A2A37AA4CCA3}">
  <ds:schemaRefs>
    <ds:schemaRef ds:uri="http://schemas.microsoft.com/sharepoint/v3/contenttype/forms"/>
  </ds:schemaRefs>
</ds:datastoreItem>
</file>

<file path=customXml/itemProps2.xml><?xml version="1.0" encoding="utf-8"?>
<ds:datastoreItem xmlns:ds="http://schemas.openxmlformats.org/officeDocument/2006/customXml" ds:itemID="{D27EC010-A39C-4104-A4B7-D8F20AC727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1B7D8E23-D2C8-41FE-9CBE-3AFAB9189E08}">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slaidipõhi-ReM-tavaformaat (1)</Template>
  <TotalTime>797</TotalTime>
  <Words>613</Words>
  <Application>Microsoft Office PowerPoint</Application>
  <PresentationFormat>Custom</PresentationFormat>
  <Paragraphs>68</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Roboto Condensed</vt:lpstr>
      <vt:lpstr>Roboto Condensed Light</vt:lpstr>
      <vt:lpstr>Times New Roman</vt:lpstr>
      <vt:lpstr>slaidipõhi-eu2017-MeM-tavaformaat-a</vt:lpstr>
      <vt:lpstr>Ülevaade EMKVF meetmete rakendamise seisust ja indikatiivsest ajakavast  </vt:lpstr>
      <vt:lpstr>Rakendunud meetmed (1)</vt:lpstr>
      <vt:lpstr>Rakendunud meetmed (2)</vt:lpstr>
      <vt:lpstr>Rakendunud meetmed (3)</vt:lpstr>
      <vt:lpstr>Planeeritavad meetmed (1)</vt:lpstr>
      <vt:lpstr>Planeeritavad meetmed (2)</vt:lpstr>
      <vt:lpstr>Planeeritavad meetmed (3)</vt:lpstr>
      <vt:lpstr>Planeeritavad meetmed (5)</vt:lpstr>
      <vt:lpstr>Planeeritavad meetmed (6)</vt:lpstr>
      <vt:lpstr>EMKVFi veebileht</vt:lpstr>
      <vt:lpstr> Tänan tähelepanu eest! </vt:lpstr>
    </vt:vector>
  </TitlesOfParts>
  <Company>Maaeluministeerium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Euroopa Merendus-, Kalandus- ja Vesiviljelusfondi 2021–2027 riiklike uuringute programm</dc:title>
  <dc:creator>Annika Teino</dc:creator>
  <cp:lastModifiedBy>Signe Soomann</cp:lastModifiedBy>
  <cp:revision>26</cp:revision>
  <dcterms:created xsi:type="dcterms:W3CDTF">2024-03-28T09:28:16Z</dcterms:created>
  <dcterms:modified xsi:type="dcterms:W3CDTF">2024-06-18T12:02:57Z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0x010100C1C41AF56AA9894C83C802B453BAED16</vt:lpwstr>
  </property>
</Properties>
</file>