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6" r:id="rId2"/>
    <p:sldId id="285" r:id="rId3"/>
    <p:sldId id="257" r:id="rId4"/>
    <p:sldId id="278" r:id="rId5"/>
    <p:sldId id="293" r:id="rId6"/>
    <p:sldId id="298" r:id="rId7"/>
    <p:sldId id="300" r:id="rId8"/>
    <p:sldId id="290" r:id="rId9"/>
    <p:sldId id="299" r:id="rId10"/>
    <p:sldId id="302" r:id="rId11"/>
    <p:sldId id="284" r:id="rId1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A27E4C-44A9-3427-6DB0-5F495A966915}" name="Kärt Kraaving" initials="KK" userId="S::kart.kraaving@rtk.ee::8a293cef-e3f9-4f5b-aae1-2231aa5c635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e Letta" initials="KL" lastIdx="8" clrIdx="0">
    <p:extLst>
      <p:ext uri="{19B8F6BF-5375-455C-9EA6-DF929625EA0E}">
        <p15:presenceInfo xmlns:p15="http://schemas.microsoft.com/office/powerpoint/2012/main" userId="Kriste Letta" providerId="None"/>
      </p:ext>
    </p:extLst>
  </p:cmAuthor>
  <p:cmAuthor id="2" name="Kärt Kraaving" initials="KK" lastIdx="10" clrIdx="1">
    <p:extLst>
      <p:ext uri="{19B8F6BF-5375-455C-9EA6-DF929625EA0E}">
        <p15:presenceInfo xmlns:p15="http://schemas.microsoft.com/office/powerpoint/2012/main" userId="S::kart.kraaving@rtk.ee::8a293cef-e3f9-4f5b-aae1-2231aa5c63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802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>
        <p:scale>
          <a:sx n="80" d="100"/>
          <a:sy n="80" d="100"/>
        </p:scale>
        <p:origin x="749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ACE9D6-31FE-40BF-8FC9-CA2D85EB4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t-EE"/>
              <a:t>Kuidas sisestada kulu tõendavaid dokumente?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6D310-99CE-43BA-89D4-F17C65BBD2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C6DED-D3D4-4F1C-9FE7-5905BF539E36}" type="datetimeFigureOut">
              <a:rPr lang="et-EE" smtClean="0"/>
              <a:t>10.11.2023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655AB-4212-4EE0-BEC5-B91E20D80E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F6239-4920-49A3-B380-AB6E4AAA8E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652D6-0F7F-4D17-B3CF-8B62CFC13A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332759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t-EE"/>
              <a:t>Kuidas sisestada kulu tõendavaid dokumente?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798C7-42C5-4AF9-938E-CD833106186A}" type="datetimeFigureOut">
              <a:rPr lang="et-EE" smtClean="0"/>
              <a:t>10.11.2023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2C0EE-5BE9-49D7-8AD3-E8301E2300A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1993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5EDD9-11F8-42E6-A5A9-06833DCE4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8FA24-BBB8-4FBF-8046-0C84774D2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4625B-0A24-45E1-9464-324F6E2B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4C9D8-AA3F-4118-93E9-C9BA4938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23F1E-97EE-45AA-A76C-A425403B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5211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4FC9-AF79-408D-B03C-3A4398EE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9E5C4-F1E3-4C0F-8234-748C42BA3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7801B-5B96-4FF0-9539-063FC9B7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167DA-8383-4025-8F27-F562C677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92404-BDFD-48D2-9981-FBC6703C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68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1F5C32-FD49-4FD9-98CF-DB2F2D16B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770C5-FBBC-45C3-ACEF-2888D1DDC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92BC5-C444-4FEE-9B38-4C87A830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27C25-E9DA-4765-A083-F27D77900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C8598-09E9-4F6C-88C8-45C75C0E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3668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608CB-BE2A-4132-A2D4-3DE82DEE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00333-2928-4ED8-99A2-0D63ED99B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02E41-D2B7-4418-AD68-2153D5AF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28145-77EE-4186-B2B1-58261C24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8DBD2-6710-4222-ADC2-F8559273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920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6102-A073-430F-AC45-B41E5D367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9B353-4D5C-4932-A986-867C26324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F4ECE-9A8A-4C63-8466-A95F121E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C3762-A288-4D09-850D-4590A031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F22CE-A546-4AD5-BA93-3121B07D0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201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1160-1D38-4DC8-84E8-0793573A6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9E82C-A6A2-45F7-939B-F4B195896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5FD94-D48B-47B3-BFEA-69DB54159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C6A72-5752-4112-8D2B-EDF91A719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774CF-6A5E-4169-8F2A-410D2E57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1A649-476B-44CE-A6E7-9C4722FC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7631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C01D-F977-4FAA-BF29-2E4DCF8B3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705B9-8C3F-4398-AA38-C2A00AC04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89F77-A135-45C6-AFD2-53CBFD260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1DEB2A-3EA8-4A9D-9E77-BDCF1A3E7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70660C-E9AD-4DF3-8F78-B6157FA36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220E7-D811-4A19-B647-9720C8ECC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3D6D2-CE78-434A-BA44-56EBBE2F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880E6-9FF0-4C24-BFCF-64C9D937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608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B29F4-9209-4AC7-BAB1-16682165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5A0A5-B3EA-45E2-9A1F-A84F2DB1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494BD-1707-4675-ABBC-23897166A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7BB0C-69EF-4B98-8682-BECF1EA1D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2486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478C1-BD8B-499C-BBBE-4144B827B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F2E250-23BA-4BB4-837A-17CB174A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6E596-CD7E-4A13-A0F2-916096C7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7637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03F73-499E-4D87-AA1E-AF425E01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6DF7-F31D-482E-BF9B-2A62182F3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3E0F2-1A74-4522-B020-8227D7821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2E9CE-99FE-428E-B61B-8E489DB6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29486-A082-4FB1-B2D3-B71BF8D4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6E3EA-103A-4E3B-BC81-CB24E94A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084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E8E08-7945-4387-9CAB-C37F9265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E7EA59-22AB-4C42-81D7-D4AF93DF8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7E31D-12E3-4F1E-AAC1-156210112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5B24D-5D75-403F-AC9D-0B36A1344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/>
              <a:t>15.12.2021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0DAE-9768-4B6E-A4F5-3924818C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1201F-A3A2-4C4B-BF76-A4FEE1FA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7266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E1D03D-192F-48AB-A65F-9BCCA2A7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D8138-5080-4526-94B5-CD17896AA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7265C-F57B-4167-B36B-69CD12C0A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t-EE"/>
              <a:t>15.12.2021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BEC71-92D2-435E-AF90-D18BC51CC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B6E33-5533-4B58-9AD5-1AF422750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6BA2-E784-4631-A687-A4B00B87D08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622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tmp"/><Relationship Id="rId3" Type="http://schemas.openxmlformats.org/officeDocument/2006/relationships/image" Target="../media/image44.tmp"/><Relationship Id="rId7" Type="http://schemas.openxmlformats.org/officeDocument/2006/relationships/image" Target="../media/image17.tmp"/><Relationship Id="rId2" Type="http://schemas.openxmlformats.org/officeDocument/2006/relationships/image" Target="../media/image43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5.tmp"/><Relationship Id="rId11" Type="http://schemas.openxmlformats.org/officeDocument/2006/relationships/image" Target="../media/image49.tmp"/><Relationship Id="rId5" Type="http://schemas.openxmlformats.org/officeDocument/2006/relationships/image" Target="../media/image18.tmp"/><Relationship Id="rId10" Type="http://schemas.openxmlformats.org/officeDocument/2006/relationships/image" Target="../media/image48.tmp"/><Relationship Id="rId4" Type="http://schemas.openxmlformats.org/officeDocument/2006/relationships/slide" Target="slide2.xml"/><Relationship Id="rId9" Type="http://schemas.openxmlformats.org/officeDocument/2006/relationships/image" Target="../media/image47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tmp"/><Relationship Id="rId2" Type="http://schemas.openxmlformats.org/officeDocument/2006/relationships/image" Target="../media/image50.tmp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2.jpg"/><Relationship Id="rId7" Type="http://schemas.openxmlformats.org/officeDocument/2006/relationships/image" Target="../media/image6.tmp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9.tmp"/><Relationship Id="rId7" Type="http://schemas.openxmlformats.org/officeDocument/2006/relationships/image" Target="../media/image12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tmp"/><Relationship Id="rId5" Type="http://schemas.openxmlformats.org/officeDocument/2006/relationships/image" Target="../media/image10.tmp"/><Relationship Id="rId4" Type="http://schemas.openxmlformats.org/officeDocument/2006/relationships/slide" Target="slide2.xml"/><Relationship Id="rId9" Type="http://schemas.openxmlformats.org/officeDocument/2006/relationships/image" Target="../media/image13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tmp"/><Relationship Id="rId13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image" Target="../media/image18.tmp"/><Relationship Id="rId12" Type="http://schemas.openxmlformats.org/officeDocument/2006/relationships/image" Target="../media/image23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tmp"/><Relationship Id="rId11" Type="http://schemas.openxmlformats.org/officeDocument/2006/relationships/image" Target="../media/image22.tmp"/><Relationship Id="rId5" Type="http://schemas.openxmlformats.org/officeDocument/2006/relationships/image" Target="../media/image16.tmp"/><Relationship Id="rId10" Type="http://schemas.openxmlformats.org/officeDocument/2006/relationships/image" Target="../media/image21.tmp"/><Relationship Id="rId4" Type="http://schemas.openxmlformats.org/officeDocument/2006/relationships/image" Target="../media/image15.tmp"/><Relationship Id="rId9" Type="http://schemas.openxmlformats.org/officeDocument/2006/relationships/image" Target="../media/image20.tm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tmp"/><Relationship Id="rId3" Type="http://schemas.openxmlformats.org/officeDocument/2006/relationships/image" Target="../media/image25.tmp"/><Relationship Id="rId7" Type="http://schemas.openxmlformats.org/officeDocument/2006/relationships/image" Target="../media/image28.tmp"/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tmp"/><Relationship Id="rId5" Type="http://schemas.openxmlformats.org/officeDocument/2006/relationships/image" Target="../media/image26.tmp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mp"/><Relationship Id="rId7" Type="http://schemas.openxmlformats.org/officeDocument/2006/relationships/image" Target="../media/image34.tmp"/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tmp"/><Relationship Id="rId5" Type="http://schemas.openxmlformats.org/officeDocument/2006/relationships/image" Target="../media/image32.tmp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tmp"/><Relationship Id="rId3" Type="http://schemas.openxmlformats.org/officeDocument/2006/relationships/image" Target="../media/image35.tmp"/><Relationship Id="rId7" Type="http://schemas.openxmlformats.org/officeDocument/2006/relationships/image" Target="../media/image26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6.tmp"/><Relationship Id="rId5" Type="http://schemas.openxmlformats.org/officeDocument/2006/relationships/image" Target="../media/image10.tmp"/><Relationship Id="rId4" Type="http://schemas.openxmlformats.org/officeDocument/2006/relationships/slide" Target="slide2.xml"/><Relationship Id="rId9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tmp"/><Relationship Id="rId3" Type="http://schemas.openxmlformats.org/officeDocument/2006/relationships/image" Target="../media/image38.tmp"/><Relationship Id="rId7" Type="http://schemas.openxmlformats.org/officeDocument/2006/relationships/image" Target="../media/image41.tmp"/><Relationship Id="rId2" Type="http://schemas.openxmlformats.org/officeDocument/2006/relationships/image" Target="../media/image37.tmp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slide" Target="slide2.xml"/><Relationship Id="rId9" Type="http://schemas.openxmlformats.org/officeDocument/2006/relationships/image" Target="../media/image28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application, website&#10;&#10;Description automatically generated">
            <a:extLst>
              <a:ext uri="{FF2B5EF4-FFF2-40B4-BE49-F238E27FC236}">
                <a16:creationId xmlns:a16="http://schemas.microsoft.com/office/drawing/2014/main" id="{10A5276B-AB6D-43D1-8C30-1739EDC0DB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083"/>
          <a:stretch/>
        </p:blipFill>
        <p:spPr>
          <a:xfrm>
            <a:off x="7804986" y="2170837"/>
            <a:ext cx="3656998" cy="22772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CF30A0-586F-47D7-B0D7-5ECD46A92CEB}"/>
              </a:ext>
            </a:extLst>
          </p:cNvPr>
          <p:cNvSpPr txBox="1"/>
          <p:nvPr/>
        </p:nvSpPr>
        <p:spPr>
          <a:xfrm>
            <a:off x="292233" y="2979318"/>
            <a:ext cx="2812774" cy="338554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t-EE" sz="1600" dirty="0">
                <a:solidFill>
                  <a:schemeClr val="bg1"/>
                </a:solidFill>
                <a:latin typeface="+mj-lt"/>
              </a:rPr>
              <a:t>Hanked ja lepingud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BF24CA7-A807-4CAF-93ED-A548EE0C87A2}"/>
              </a:ext>
            </a:extLst>
          </p:cNvPr>
          <p:cNvCxnSpPr>
            <a:cxnSpLocks/>
          </p:cNvCxnSpPr>
          <p:nvPr/>
        </p:nvCxnSpPr>
        <p:spPr>
          <a:xfrm flipH="1">
            <a:off x="3341406" y="2341548"/>
            <a:ext cx="1" cy="21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DD9F698-09DE-43AA-A910-4C9F6FB0E367}"/>
              </a:ext>
            </a:extLst>
          </p:cNvPr>
          <p:cNvSpPr txBox="1"/>
          <p:nvPr/>
        </p:nvSpPr>
        <p:spPr>
          <a:xfrm>
            <a:off x="3657605" y="2794651"/>
            <a:ext cx="3823906" cy="1200329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t-EE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Kuidas sisestada riigihankeid ja ostulepinguid?</a:t>
            </a:r>
          </a:p>
        </p:txBody>
      </p:sp>
    </p:spTree>
    <p:extLst>
      <p:ext uri="{BB962C8B-B14F-4D97-AF65-F5344CB8AC3E}">
        <p14:creationId xmlns:p14="http://schemas.microsoft.com/office/powerpoint/2010/main" val="1177049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FE8FD523-35EA-7AAA-6BC0-177C09749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970" y="3877271"/>
            <a:ext cx="9021514" cy="2453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49980960-B675-B6EE-22B1-323C22164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970" y="1357238"/>
            <a:ext cx="9021515" cy="16234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Riigihanke, ostu ja lepingu esitamine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10</a:t>
            </a:fld>
            <a:r>
              <a:rPr lang="et-EE" sz="1600" b="1" dirty="0"/>
              <a:t> 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55AED9-BE6E-4D71-A45C-4ACF3BA082D6}"/>
              </a:ext>
            </a:extLst>
          </p:cNvPr>
          <p:cNvSpPr txBox="1"/>
          <p:nvPr/>
        </p:nvSpPr>
        <p:spPr>
          <a:xfrm>
            <a:off x="176515" y="749675"/>
            <a:ext cx="2687024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Esitamata seisundis riigihanked, ostud ja lepingud tuleb viia Esitatud seisundisse, et neid saaks kuludokumentide sisestamisel lepingutega siduda.</a:t>
            </a:r>
          </a:p>
          <a:p>
            <a:pPr>
              <a:spcBef>
                <a:spcPts val="1200"/>
              </a:spcBef>
            </a:pPr>
            <a:r>
              <a:rPr lang="et-EE" sz="1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Hanke või ostu esitamiseks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avage see muuda nupust ning avanenud aknas vajutage nuppu Kinnita.</a:t>
            </a:r>
          </a:p>
          <a:p>
            <a:pPr>
              <a:spcBef>
                <a:spcPts val="1200"/>
              </a:spcBef>
            </a:pPr>
            <a:r>
              <a:rPr lang="et-EE" sz="1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Lepingut saab esitada </a:t>
            </a: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kahte moodi: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avage see muuda nupust ning avanenud aknas vajutage nuppu Esita </a:t>
            </a: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või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märkides tabelis Esitamata seisundis lepingud ja vajutades nuppu „Esita valitud lepingud“.</a:t>
            </a:r>
            <a:endParaRPr lang="et-EE" sz="1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556FAF-4C11-B373-ECE6-E2F266D1E2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970" y="661456"/>
            <a:ext cx="9021515" cy="5358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163189-D5D3-7DFE-A583-838EB6BDFF0B}"/>
              </a:ext>
            </a:extLst>
          </p:cNvPr>
          <p:cNvSpPr txBox="1"/>
          <p:nvPr/>
        </p:nvSpPr>
        <p:spPr>
          <a:xfrm>
            <a:off x="5142754" y="4064454"/>
            <a:ext cx="2455718" cy="246221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Valitud lepingu(te) esitamine tabelist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629567A-DED7-A61B-D8E4-9135D378C008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3204814" y="4187565"/>
            <a:ext cx="1937940" cy="116258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AF0C0B6-B93F-EF8F-A972-A767F31751D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7598472" y="4187565"/>
            <a:ext cx="2245919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7766C7F-1A1C-E706-14CA-781308CE41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728" y="4037513"/>
            <a:ext cx="1255756" cy="3286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70A2BFB-E6E9-5697-BA5F-512931735D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91" y="1735924"/>
            <a:ext cx="714475" cy="228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E11300A-5B6A-FBFF-95C0-8C5F9055A5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508" y="4394906"/>
            <a:ext cx="714475" cy="228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9" name="Picture 38" descr="A close-up of words&#10;&#10;Description automatically generated">
            <a:extLst>
              <a:ext uri="{FF2B5EF4-FFF2-40B4-BE49-F238E27FC236}">
                <a16:creationId xmlns:a16="http://schemas.microsoft.com/office/drawing/2014/main" id="{7C12FD86-9135-A1F7-200F-E59BAFFD3C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91" y="2548187"/>
            <a:ext cx="628597" cy="4305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D41CE80-22B4-3C24-8AB0-47EAEE0041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667" y="2565903"/>
            <a:ext cx="257732" cy="3941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C74578D-E4BF-2E3C-11CE-C470AB6BABB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508" y="5281921"/>
            <a:ext cx="685896" cy="2381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1C28906-8DE5-6DFA-6589-E16F8078FC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0888" y="5281921"/>
            <a:ext cx="228632" cy="228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E7258C98-475B-216D-1C50-C0C8E9A3E0FA}"/>
              </a:ext>
            </a:extLst>
          </p:cNvPr>
          <p:cNvSpPr txBox="1"/>
          <p:nvPr/>
        </p:nvSpPr>
        <p:spPr>
          <a:xfrm>
            <a:off x="10852291" y="3236537"/>
            <a:ext cx="1036550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Kirje avamine muutmiseks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EF854EC-44E3-7325-B7F5-C28F58A6F219}"/>
              </a:ext>
            </a:extLst>
          </p:cNvPr>
          <p:cNvCxnSpPr>
            <a:cxnSpLocks/>
          </p:cNvCxnSpPr>
          <p:nvPr/>
        </p:nvCxnSpPr>
        <p:spPr>
          <a:xfrm flipV="1">
            <a:off x="11626819" y="3025182"/>
            <a:ext cx="0" cy="21135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8D57EBA-1298-0953-EA88-BCB5063DD4C1}"/>
              </a:ext>
            </a:extLst>
          </p:cNvPr>
          <p:cNvSpPr txBox="1"/>
          <p:nvPr/>
        </p:nvSpPr>
        <p:spPr>
          <a:xfrm>
            <a:off x="10852291" y="6371744"/>
            <a:ext cx="1036550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Kirje avamine muutmiseks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C3BA53B-9213-E348-7C73-EFA86EB57CC7}"/>
              </a:ext>
            </a:extLst>
          </p:cNvPr>
          <p:cNvCxnSpPr>
            <a:cxnSpLocks/>
          </p:cNvCxnSpPr>
          <p:nvPr/>
        </p:nvCxnSpPr>
        <p:spPr>
          <a:xfrm flipV="1">
            <a:off x="11626819" y="6118698"/>
            <a:ext cx="0" cy="25304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C6D8ADC-6486-7438-4C87-63EBD346E5A5}"/>
              </a:ext>
            </a:extLst>
          </p:cNvPr>
          <p:cNvCxnSpPr>
            <a:cxnSpLocks/>
          </p:cNvCxnSpPr>
          <p:nvPr/>
        </p:nvCxnSpPr>
        <p:spPr>
          <a:xfrm>
            <a:off x="11170506" y="1602649"/>
            <a:ext cx="0" cy="10674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9A221FD-2057-437F-7451-E5E2445BC3A1}"/>
              </a:ext>
            </a:extLst>
          </p:cNvPr>
          <p:cNvSpPr/>
          <p:nvPr/>
        </p:nvSpPr>
        <p:spPr>
          <a:xfrm>
            <a:off x="10818484" y="1227295"/>
            <a:ext cx="1140678" cy="367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DF523A-E29D-2A47-72AD-3652E303C4F4}"/>
              </a:ext>
            </a:extLst>
          </p:cNvPr>
          <p:cNvSpPr txBox="1"/>
          <p:nvPr/>
        </p:nvSpPr>
        <p:spPr>
          <a:xfrm>
            <a:off x="10818476" y="1233317"/>
            <a:ext cx="1140686" cy="369332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9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Info, mis seisus on tabeli andmed</a:t>
            </a:r>
          </a:p>
        </p:txBody>
      </p:sp>
    </p:spTree>
    <p:extLst>
      <p:ext uri="{BB962C8B-B14F-4D97-AF65-F5344CB8AC3E}">
        <p14:creationId xmlns:p14="http://schemas.microsoft.com/office/powerpoint/2010/main" val="3151029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F3FE0F2-17F9-4412-9B24-627F5EEB6B2F}"/>
              </a:ext>
            </a:extLst>
          </p:cNvPr>
          <p:cNvSpPr txBox="1"/>
          <p:nvPr/>
        </p:nvSpPr>
        <p:spPr>
          <a:xfrm>
            <a:off x="1031013" y="3136612"/>
            <a:ext cx="2220481" cy="584775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t-EE" sz="2000" dirty="0">
                <a:solidFill>
                  <a:schemeClr val="bg1"/>
                </a:solidFill>
              </a:rPr>
              <a:t>E-toetuse juhendid </a:t>
            </a:r>
          </a:p>
          <a:p>
            <a:pPr algn="ctr"/>
            <a:r>
              <a:rPr lang="et-EE" sz="1200" dirty="0">
                <a:solidFill>
                  <a:schemeClr val="bg1"/>
                </a:solidFill>
              </a:rPr>
              <a:t>november 2023</a:t>
            </a:r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CF4C4817-A3E1-448D-A583-931FA8FB9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396" y="2828841"/>
            <a:ext cx="3048425" cy="1200318"/>
          </a:xfrm>
          <a:prstGeom prst="rect">
            <a:avLst/>
          </a:prstGeom>
        </p:spPr>
      </p:pic>
      <p:pic>
        <p:nvPicPr>
          <p:cNvPr id="10" name="Picture 9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F5681428-F568-4A04-A321-AA59AC84C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820" y="2828841"/>
            <a:ext cx="2061833" cy="120031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D8B422-AA93-4B00-853F-048C5BB5BFF3}"/>
              </a:ext>
            </a:extLst>
          </p:cNvPr>
          <p:cNvCxnSpPr>
            <a:cxnSpLocks/>
          </p:cNvCxnSpPr>
          <p:nvPr/>
        </p:nvCxnSpPr>
        <p:spPr>
          <a:xfrm>
            <a:off x="3419562" y="2447470"/>
            <a:ext cx="0" cy="1965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66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83399-F032-4608-B091-EA56E6A03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42976"/>
          </a:xfrm>
          <a:solidFill>
            <a:schemeClr val="accent1">
              <a:lumMod val="5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803275"/>
            <a:r>
              <a:rPr lang="et-EE" dirty="0">
                <a:solidFill>
                  <a:schemeClr val="bg1"/>
                </a:solidFill>
              </a:rPr>
              <a:t>Sisukord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0396B-A370-4386-A775-414882CA4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6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9686925" algn="r"/>
              </a:tabLst>
            </a:pP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Kust alustada?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2" action="ppaction://hlinksldjump"/>
              </a:rPr>
              <a:t>3.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b="1" dirty="0">
                <a:solidFill>
                  <a:schemeClr val="accent1">
                    <a:lumMod val="50000"/>
                  </a:schemeClr>
                </a:solidFill>
              </a:rPr>
              <a:t>Riigihanke lisamine 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4.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Kirjed lehel „Hanked ja lepingud“ 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4" action="ppaction://hlinksldjump"/>
              </a:rPr>
              <a:t>5.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Riigihankelepingu andmete täiendamine 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5" action="ppaction://hlinksldjump"/>
              </a:rPr>
              <a:t>6.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Riigihankelepingute kustutamine/taastamine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6" action="ppaction://hlinksldjump"/>
              </a:rPr>
              <a:t>7.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b="1" dirty="0">
                <a:solidFill>
                  <a:schemeClr val="accent1">
                    <a:lumMod val="50000"/>
                  </a:schemeClr>
                </a:solidFill>
              </a:rPr>
              <a:t>Ostu lisamine </a:t>
            </a:r>
            <a:r>
              <a:rPr lang="et-EE" sz="2800" dirty="0">
                <a:solidFill>
                  <a:schemeClr val="accent1">
                    <a:lumMod val="50000"/>
                  </a:schemeClr>
                </a:solidFill>
              </a:rPr>
              <a:t>	 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7" action="ppaction://hlinksldjump"/>
              </a:rPr>
              <a:t>8</a:t>
            </a:r>
            <a:r>
              <a:rPr lang="et-EE" sz="2800" dirty="0">
                <a:solidFill>
                  <a:schemeClr val="accent1">
                    <a:lumMod val="50000"/>
                  </a:schemeClr>
                </a:solidFill>
                <a:hlinkClick r:id="rId7" action="ppaction://hlinksldjump"/>
              </a:rPr>
              <a:t>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Ostulepingu sisestamine 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8" action="ppaction://hlinksldjump"/>
              </a:rPr>
              <a:t>9. pilt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tabLst>
                <a:tab pos="9686925" algn="r"/>
              </a:tabLst>
            </a:pPr>
            <a:r>
              <a:rPr lang="et-EE" b="1" dirty="0">
                <a:solidFill>
                  <a:schemeClr val="accent1">
                    <a:lumMod val="50000"/>
                  </a:schemeClr>
                </a:solidFill>
              </a:rPr>
              <a:t>Riigihanke</a:t>
            </a:r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t-EE" b="1" dirty="0">
                <a:solidFill>
                  <a:schemeClr val="accent1">
                    <a:lumMod val="50000"/>
                  </a:schemeClr>
                </a:solidFill>
              </a:rPr>
              <a:t>ostu</a:t>
            </a:r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 ja </a:t>
            </a:r>
            <a:r>
              <a:rPr lang="et-EE" b="1" dirty="0">
                <a:solidFill>
                  <a:schemeClr val="accent1">
                    <a:lumMod val="50000"/>
                  </a:schemeClr>
                </a:solidFill>
              </a:rPr>
              <a:t>lepingu</a:t>
            </a:r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b="1" dirty="0">
                <a:solidFill>
                  <a:schemeClr val="accent1">
                    <a:lumMod val="50000"/>
                  </a:schemeClr>
                </a:solidFill>
              </a:rPr>
              <a:t>esitamine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  <a:hlinkClick r:id="rId9" action="ppaction://hlinksldjump"/>
              </a:rPr>
              <a:t>10. pilt</a:t>
            </a:r>
            <a:r>
              <a:rPr lang="et-EE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9438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73D6FB-342E-416C-BF7E-75358F0840A4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Kust alustada?</a:t>
            </a:r>
            <a:r>
              <a:rPr lang="et-EE" sz="1200" dirty="0"/>
              <a:t>	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3</a:t>
            </a:fld>
            <a:r>
              <a:rPr lang="et-EE" sz="1600" dirty="0"/>
              <a:t>. pilt </a:t>
            </a:r>
            <a:r>
              <a:rPr lang="et-EE" sz="1600" b="1" dirty="0"/>
              <a:t>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pic>
        <p:nvPicPr>
          <p:cNvPr id="14" name="Picture 1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203EA6B-E030-4BDF-A16D-4EAA4F595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77" y="1045607"/>
            <a:ext cx="11344845" cy="3114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31AF158-FD2D-4D31-8A48-3412E06E2E53}"/>
              </a:ext>
            </a:extLst>
          </p:cNvPr>
          <p:cNvSpPr txBox="1"/>
          <p:nvPr/>
        </p:nvSpPr>
        <p:spPr>
          <a:xfrm>
            <a:off x="7409989" y="2774888"/>
            <a:ext cx="1324784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tse andmete sisestamise kuvale</a:t>
            </a:r>
            <a:endParaRPr lang="et-EE" sz="10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388244-F087-4101-9BB5-CB713DAFECC5}"/>
              </a:ext>
            </a:extLst>
          </p:cNvPr>
          <p:cNvSpPr txBox="1"/>
          <p:nvPr/>
        </p:nvSpPr>
        <p:spPr>
          <a:xfrm>
            <a:off x="2128443" y="2319401"/>
            <a:ext cx="3393467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Projekti nimele vajutades liigute projekti andmetesse ja sealt edasi valige leht Hanked ja lepingud</a:t>
            </a:r>
            <a:endParaRPr lang="et-EE" sz="10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473CD32-3817-485F-83BE-12DAC99273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60" y="1963760"/>
            <a:ext cx="1683221" cy="4001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49B3E39-F07D-4D4C-9003-DBCE9E062EB9}"/>
              </a:ext>
            </a:extLst>
          </p:cNvPr>
          <p:cNvSpPr txBox="1">
            <a:spLocks/>
          </p:cNvSpPr>
          <p:nvPr/>
        </p:nvSpPr>
        <p:spPr>
          <a:xfrm>
            <a:off x="423576" y="4682014"/>
            <a:ext cx="11344845" cy="15992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Toetuse saajana peate esitama info </a:t>
            </a: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projekti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kuludega seotud riigihangete </a:t>
            </a: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kohta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. </a:t>
            </a:r>
            <a:r>
              <a:rPr lang="et-EE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Ostude info esitage, kui lepingu täitmist on vajalik</a:t>
            </a:r>
            <a:r>
              <a:rPr lang="fi-FI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 </a:t>
            </a:r>
            <a:r>
              <a:rPr lang="et-EE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e-toetuses</a:t>
            </a:r>
            <a:r>
              <a:rPr lang="fi-FI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 </a:t>
            </a:r>
            <a:r>
              <a:rPr lang="et-EE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jälgida</a:t>
            </a:r>
            <a:r>
              <a:rPr lang="fi-FI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8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Alustada saate mitmel moel: </a:t>
            </a:r>
          </a:p>
          <a:p>
            <a:pPr marL="447675" indent="-1809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projektikaardil on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tegevuste</a:t>
            </a: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tulbas</a:t>
            </a: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 “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Esita hange</a:t>
            </a: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”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 ja „Esita ostu andmed“, siit satute otse andmete sisestamise kuvale</a:t>
            </a:r>
            <a:r>
              <a:rPr lang="fi-FI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või</a:t>
            </a:r>
          </a:p>
          <a:p>
            <a:pPr marL="447675" indent="-1809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vajutades projekti nimele liigute projekti andmetesse, kust leiate eraldi lehe hangete kohta „Hanked ja lepingud“.</a:t>
            </a:r>
          </a:p>
          <a:p>
            <a:pPr marL="266700"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</p:txBody>
      </p:sp>
      <p:pic>
        <p:nvPicPr>
          <p:cNvPr id="12" name="Graphic 12" descr="Cursor with solid fill">
            <a:extLst>
              <a:ext uri="{FF2B5EF4-FFF2-40B4-BE49-F238E27FC236}">
                <a16:creationId xmlns:a16="http://schemas.microsoft.com/office/drawing/2014/main" id="{A9379B18-CA04-4079-8AAF-C5EA17693DE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30086" y="2243866"/>
            <a:ext cx="275590" cy="2755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CC00B7-F141-4C2F-A471-487E24B38F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037" y="2974943"/>
            <a:ext cx="666843" cy="2381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5B7643-B89C-4B16-B42A-7A3BF37C4A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037" y="3274466"/>
            <a:ext cx="1000265" cy="2381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Graphic 12" descr="Cursor with solid fill">
            <a:extLst>
              <a:ext uri="{FF2B5EF4-FFF2-40B4-BE49-F238E27FC236}">
                <a16:creationId xmlns:a16="http://schemas.microsoft.com/office/drawing/2014/main" id="{E7DE73FA-DF3F-4A65-9C4F-D12D4F50AA5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908980">
            <a:off x="7109102" y="2906585"/>
            <a:ext cx="275590" cy="27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4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6082DED-0085-4CFE-8ACF-E0E9EA6BE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26" y="630823"/>
            <a:ext cx="11592651" cy="2767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F92C4C5-D131-4117-BCD9-E40C4DFBF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736" y="2853067"/>
            <a:ext cx="7091438" cy="37633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83AD691-5EF8-4598-A883-384C74D34839}"/>
              </a:ext>
            </a:extLst>
          </p:cNvPr>
          <p:cNvSpPr txBox="1"/>
          <p:nvPr/>
        </p:nvSpPr>
        <p:spPr>
          <a:xfrm>
            <a:off x="3327405" y="2312091"/>
            <a:ext cx="1406965" cy="246221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Üldandmete lisamine </a:t>
            </a:r>
            <a:endParaRPr lang="et-EE" sz="10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latin typeface="Comic Sans MS" panose="030F0702030302020204" pitchFamily="66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98EDD0E-53F6-44D2-B9B5-479BA5F37F8C}"/>
              </a:ext>
            </a:extLst>
          </p:cNvPr>
          <p:cNvCxnSpPr>
            <a:cxnSpLocks/>
          </p:cNvCxnSpPr>
          <p:nvPr/>
        </p:nvCxnSpPr>
        <p:spPr>
          <a:xfrm>
            <a:off x="6755907" y="5242820"/>
            <a:ext cx="0" cy="19033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801239-176C-4452-8BC6-D5CAE3197CD2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3070032" y="2435202"/>
            <a:ext cx="25737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Riigihanke lisamine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4</a:t>
            </a:fld>
            <a:r>
              <a:rPr lang="et-EE" sz="1600" dirty="0"/>
              <a:t> </a:t>
            </a:r>
            <a:r>
              <a:rPr lang="et-EE" sz="1600" b="1" dirty="0"/>
              <a:t>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D39943-57D4-43E9-81CF-D865C7D8BD5A}"/>
              </a:ext>
            </a:extLst>
          </p:cNvPr>
          <p:cNvSpPr/>
          <p:nvPr/>
        </p:nvSpPr>
        <p:spPr>
          <a:xfrm>
            <a:off x="4950862" y="3955881"/>
            <a:ext cx="4420804" cy="270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E71585-741C-4823-B056-13AD1B59B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74" y="2399888"/>
            <a:ext cx="1229151" cy="2029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55BD272-843B-45D3-BFD6-772A767CB4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845" y="3965302"/>
            <a:ext cx="3271420" cy="2685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74E55F06-DBA1-45C5-9C58-A0BC2A7DACB5}"/>
              </a:ext>
            </a:extLst>
          </p:cNvPr>
          <p:cNvSpPr txBox="1"/>
          <p:nvPr/>
        </p:nvSpPr>
        <p:spPr>
          <a:xfrm>
            <a:off x="5080363" y="4689325"/>
            <a:ext cx="2080901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Laadige üles riigihanke failid, mida riigihangete registris pole. Nt võitja pakkumuse failid vms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7B2C830F-1908-42BA-AE1A-E6BF487455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859" y="591681"/>
            <a:ext cx="1051902" cy="3735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3AE2F8F-9B59-4FAC-AACC-D71F1CE5F917}"/>
              </a:ext>
            </a:extLst>
          </p:cNvPr>
          <p:cNvCxnSpPr>
            <a:cxnSpLocks/>
            <a:endCxn id="22" idx="3"/>
          </p:cNvCxnSpPr>
          <p:nvPr/>
        </p:nvCxnSpPr>
        <p:spPr>
          <a:xfrm flipH="1">
            <a:off x="9371666" y="4091194"/>
            <a:ext cx="343833" cy="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10BE12EE-961E-4E3E-BE50-E28D5FD6E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6767" y="3719244"/>
            <a:ext cx="4189492" cy="2507933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Riigihanke lisamisel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on kaks sammu. Esmalt lisage hanke üldandmed (selle pildi järgi) ning seejärel täiendage riigihangete registrist päritud hankelepingu andmeid (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  <a:hlinkClick r:id="rId8" action="ppaction://hlinksldjump"/>
              </a:rPr>
              <a:t>pilt 6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Lõpuks veenduge, et hange ja selle projektiga seotud lepingud saaksid Esitatud seisundi.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Kui puudub link „Lisa hange või ost…“ ehk lehel pole andmed muudetavad, siis vajutage üleval paremal nuppu „Ava andmed muutmiseks“. </a:t>
            </a:r>
          </a:p>
          <a:p>
            <a:pPr marL="85725"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0E4519-9C5E-4A3F-8294-93E5A8DE98D5}"/>
              </a:ext>
            </a:extLst>
          </p:cNvPr>
          <p:cNvSpPr txBox="1"/>
          <p:nvPr/>
        </p:nvSpPr>
        <p:spPr>
          <a:xfrm>
            <a:off x="9715499" y="3377139"/>
            <a:ext cx="2020732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Hange on korraldatud riigihangete registris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323DAB-E563-46A4-B307-675FF0168B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328" y="3529656"/>
            <a:ext cx="1181265" cy="2191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CA1263-6F09-405D-BE31-7ACC7D576678}"/>
              </a:ext>
            </a:extLst>
          </p:cNvPr>
          <p:cNvCxnSpPr>
            <a:cxnSpLocks/>
          </p:cNvCxnSpPr>
          <p:nvPr/>
        </p:nvCxnSpPr>
        <p:spPr>
          <a:xfrm flipH="1" flipV="1">
            <a:off x="8586617" y="3625176"/>
            <a:ext cx="1128882" cy="538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EA00F97-C7AF-4999-9D9A-F48962005A6A}"/>
              </a:ext>
            </a:extLst>
          </p:cNvPr>
          <p:cNvSpPr/>
          <p:nvPr/>
        </p:nvSpPr>
        <p:spPr>
          <a:xfrm>
            <a:off x="9715500" y="4015761"/>
            <a:ext cx="1677738" cy="381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1C82B4-5BFD-45C7-929A-4E54198AA9C7}"/>
              </a:ext>
            </a:extLst>
          </p:cNvPr>
          <p:cNvSpPr txBox="1"/>
          <p:nvPr/>
        </p:nvSpPr>
        <p:spPr>
          <a:xfrm>
            <a:off x="9715501" y="3843551"/>
            <a:ext cx="2020732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Kuuekohaline riigihanke viitenumber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(*) kohustuslik väli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F8AD0D8-67E4-FB6D-61C7-8EAA0EBBE400}"/>
              </a:ext>
            </a:extLst>
          </p:cNvPr>
          <p:cNvSpPr/>
          <p:nvPr/>
        </p:nvSpPr>
        <p:spPr>
          <a:xfrm>
            <a:off x="9174008" y="4939282"/>
            <a:ext cx="2262681" cy="743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00B8A6-EB1A-4CCE-9E83-0FC3F9C6148A}"/>
              </a:ext>
            </a:extLst>
          </p:cNvPr>
          <p:cNvSpPr txBox="1"/>
          <p:nvPr/>
        </p:nvSpPr>
        <p:spPr>
          <a:xfrm>
            <a:off x="9174008" y="4933138"/>
            <a:ext cx="2562225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Kinnitamisel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esitatakse andmed toetuse andjale ja hilisem muutmine on võimalik toetuse andja poolt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76AA2D-16A3-6494-40DC-7B7C5CF61A2A}"/>
              </a:ext>
            </a:extLst>
          </p:cNvPr>
          <p:cNvSpPr txBox="1"/>
          <p:nvPr/>
        </p:nvSpPr>
        <p:spPr>
          <a:xfrm>
            <a:off x="9175604" y="5531396"/>
            <a:ext cx="1844820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Salvestamisel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saate hiljem lisada kommentaari ja faile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71356A3-6910-457D-9BAD-85F9B5EC5A1A}"/>
              </a:ext>
            </a:extLst>
          </p:cNvPr>
          <p:cNvCxnSpPr>
            <a:cxnSpLocks/>
          </p:cNvCxnSpPr>
          <p:nvPr/>
        </p:nvCxnSpPr>
        <p:spPr>
          <a:xfrm>
            <a:off x="11292359" y="5487136"/>
            <a:ext cx="0" cy="55360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4D0F149-A7B4-6CB7-6C99-2033F1A9089B}"/>
              </a:ext>
            </a:extLst>
          </p:cNvPr>
          <p:cNvCxnSpPr>
            <a:cxnSpLocks/>
          </p:cNvCxnSpPr>
          <p:nvPr/>
        </p:nvCxnSpPr>
        <p:spPr>
          <a:xfrm>
            <a:off x="10571356" y="5931506"/>
            <a:ext cx="0" cy="10923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0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66" descr="A screenshot of a computer&#10;&#10;Description automatically generated">
            <a:extLst>
              <a:ext uri="{FF2B5EF4-FFF2-40B4-BE49-F238E27FC236}">
                <a16:creationId xmlns:a16="http://schemas.microsoft.com/office/drawing/2014/main" id="{B7A1E88E-DD76-DB25-F320-9D40FCF1C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515" y="3273192"/>
            <a:ext cx="9033970" cy="25066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Kirjed lehel Hanked ja lepingud 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5</a:t>
            </a:fld>
            <a:r>
              <a:rPr lang="et-EE" sz="1600" b="1" dirty="0"/>
              <a:t> 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C728BF0-43DF-4FB2-8E81-619827DB162F}"/>
              </a:ext>
            </a:extLst>
          </p:cNvPr>
          <p:cNvSpPr txBox="1"/>
          <p:nvPr/>
        </p:nvSpPr>
        <p:spPr>
          <a:xfrm>
            <a:off x="6200774" y="3406063"/>
            <a:ext cx="3142387" cy="246221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Tegevused kirjetega, vajalik on kirjete märkimine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F42CDC0-4D18-43E1-937C-0F976366CDF3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9343161" y="3529174"/>
            <a:ext cx="303724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2F084C8-7874-4178-9566-021B5D8348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8819" y="4923312"/>
            <a:ext cx="590632" cy="2857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961325C-E67D-499A-BC15-C33E1F13A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163" y="3425388"/>
            <a:ext cx="2224255" cy="2901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FE8B254-927E-446A-9634-9BF9517A82B9}"/>
              </a:ext>
            </a:extLst>
          </p:cNvPr>
          <p:cNvCxnSpPr>
            <a:cxnSpLocks/>
            <a:stCxn id="47" idx="1"/>
          </p:cNvCxnSpPr>
          <p:nvPr/>
        </p:nvCxnSpPr>
        <p:spPr>
          <a:xfrm flipH="1">
            <a:off x="3246766" y="3529174"/>
            <a:ext cx="2954008" cy="30949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5AD0D1C-6A2D-4DBA-A636-7BC40A2D8047}"/>
              </a:ext>
            </a:extLst>
          </p:cNvPr>
          <p:cNvCxnSpPr>
            <a:cxnSpLocks/>
          </p:cNvCxnSpPr>
          <p:nvPr/>
        </p:nvCxnSpPr>
        <p:spPr>
          <a:xfrm flipV="1">
            <a:off x="11751216" y="5279778"/>
            <a:ext cx="0" cy="34595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8925FCD-45F4-4E94-B689-2F387D80CD7C}"/>
              </a:ext>
            </a:extLst>
          </p:cNvPr>
          <p:cNvCxnSpPr>
            <a:cxnSpLocks/>
          </p:cNvCxnSpPr>
          <p:nvPr/>
        </p:nvCxnSpPr>
        <p:spPr>
          <a:xfrm>
            <a:off x="3469538" y="4472884"/>
            <a:ext cx="0" cy="26376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5E388D2-9D79-4D14-B73E-BA68477D07F1}"/>
              </a:ext>
            </a:extLst>
          </p:cNvPr>
          <p:cNvSpPr txBox="1"/>
          <p:nvPr/>
        </p:nvSpPr>
        <p:spPr>
          <a:xfrm>
            <a:off x="5162159" y="5260963"/>
            <a:ext cx="1414017" cy="230832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t-EE" sz="9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Valitud kirjete arv</a:t>
            </a:r>
            <a:endParaRPr lang="et-EE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63CD677-1165-4190-B9EF-0BC5351D4484}"/>
              </a:ext>
            </a:extLst>
          </p:cNvPr>
          <p:cNvCxnSpPr>
            <a:cxnSpLocks/>
            <a:stCxn id="51" idx="1"/>
          </p:cNvCxnSpPr>
          <p:nvPr/>
        </p:nvCxnSpPr>
        <p:spPr>
          <a:xfrm flipH="1">
            <a:off x="4966217" y="5376379"/>
            <a:ext cx="19594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8A81574-A96D-A82F-A081-844B0C146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79" y="678643"/>
            <a:ext cx="2809328" cy="4244669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Riigihanke salvestamisel päritakse andmed riigihangete registrist ja lehele tekivad lepingute kirjed.</a:t>
            </a:r>
          </a:p>
          <a:p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Riigihanke raames sõlmitud lepingud on algselt seisundis Täiendamata. Et kuludokumente saaks lepinguga siduda peavad need saama seisundi Esitatud.</a:t>
            </a:r>
          </a:p>
          <a:p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Enne esitamist tuleb lepingu andmeid täiendada abikõlblikkuse jaoks vajaliku infoga või projektiga mitteseotud lepingud kustutada.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rgbClr val="D78028"/>
              </a:solidFill>
              <a:latin typeface="Comic Sans MS" panose="030F0702030302020204" pitchFamily="66" charset="0"/>
              <a:ea typeface="Roboto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rgbClr val="D78028"/>
                </a:solidFill>
                <a:latin typeface="Comic Sans MS" panose="030F0702030302020204" pitchFamily="66" charset="0"/>
                <a:ea typeface="Roboto" pitchFamily="2" charset="0"/>
              </a:rPr>
              <a:t>Veendu, et kõik riigihanked ja projektiga seotud lepingud saaksid Esitatud seisundi.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A6CCCD-7B6F-CB6D-1E26-CDC49CEC6B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686" y="3768489"/>
            <a:ext cx="714475" cy="228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AEEF28-E709-65D1-F833-89718E9C1C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970" y="661456"/>
            <a:ext cx="9021515" cy="5358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6F308D4-BD88-A017-1758-FE8769C15B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541" y="5279778"/>
            <a:ext cx="1864650" cy="1923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633644B-E911-41E4-BFCE-83F510CE3ABB}"/>
              </a:ext>
            </a:extLst>
          </p:cNvPr>
          <p:cNvCxnSpPr>
            <a:cxnSpLocks/>
          </p:cNvCxnSpPr>
          <p:nvPr/>
        </p:nvCxnSpPr>
        <p:spPr>
          <a:xfrm flipV="1">
            <a:off x="3246766" y="5501742"/>
            <a:ext cx="0" cy="16214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A screenshot of a social media account&#10;&#10;Description automatically generated">
            <a:extLst>
              <a:ext uri="{FF2B5EF4-FFF2-40B4-BE49-F238E27FC236}">
                <a16:creationId xmlns:a16="http://schemas.microsoft.com/office/drawing/2014/main" id="{3998F5D2-F6F7-2C50-6EC7-12C92CC81B3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014" y="1389758"/>
            <a:ext cx="9034471" cy="16963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3F76149-AA84-4235-B1AA-CB162EC675AC}"/>
              </a:ext>
            </a:extLst>
          </p:cNvPr>
          <p:cNvCxnSpPr>
            <a:cxnSpLocks/>
          </p:cNvCxnSpPr>
          <p:nvPr/>
        </p:nvCxnSpPr>
        <p:spPr>
          <a:xfrm flipV="1">
            <a:off x="4068025" y="5491795"/>
            <a:ext cx="0" cy="16975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>
            <a:extLst>
              <a:ext uri="{FF2B5EF4-FFF2-40B4-BE49-F238E27FC236}">
                <a16:creationId xmlns:a16="http://schemas.microsoft.com/office/drawing/2014/main" id="{999C3238-BB08-657E-55E4-7FFA10DFF4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91" y="1735924"/>
            <a:ext cx="714475" cy="228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4" name="Picture 53" descr="A close up of words&#10;&#10;Description automatically generated">
            <a:extLst>
              <a:ext uri="{FF2B5EF4-FFF2-40B4-BE49-F238E27FC236}">
                <a16:creationId xmlns:a16="http://schemas.microsoft.com/office/drawing/2014/main" id="{7C88C20D-5CAC-AF1C-AEDA-1DA75CFCAD7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91" y="2615637"/>
            <a:ext cx="704948" cy="4858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6" name="Picture 55" descr="A screenshot of a phone&#10;&#10;Description automatically generated">
            <a:extLst>
              <a:ext uri="{FF2B5EF4-FFF2-40B4-BE49-F238E27FC236}">
                <a16:creationId xmlns:a16="http://schemas.microsoft.com/office/drawing/2014/main" id="{CF9EBC10-E2C3-2818-AB83-2CB61E8355B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686" y="4689146"/>
            <a:ext cx="707623" cy="628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E7DA4555-E74D-CA9A-C221-A676B2BD6AE9}"/>
              </a:ext>
            </a:extLst>
          </p:cNvPr>
          <p:cNvSpPr/>
          <p:nvPr/>
        </p:nvSpPr>
        <p:spPr>
          <a:xfrm>
            <a:off x="3045370" y="4112951"/>
            <a:ext cx="119981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F2AF2E9-24A2-4274-ADE4-26F8194C27B4}"/>
              </a:ext>
            </a:extLst>
          </p:cNvPr>
          <p:cNvSpPr txBox="1"/>
          <p:nvPr/>
        </p:nvSpPr>
        <p:spPr>
          <a:xfrm>
            <a:off x="3045367" y="4114084"/>
            <a:ext cx="1199815" cy="369332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9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Nimetuse link avab lepingu andmed</a:t>
            </a:r>
            <a:endParaRPr lang="et-EE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65BEA1F-9778-5B82-7346-6D34D1A1A489}"/>
              </a:ext>
            </a:extLst>
          </p:cNvPr>
          <p:cNvSpPr/>
          <p:nvPr/>
        </p:nvSpPr>
        <p:spPr>
          <a:xfrm>
            <a:off x="2791916" y="5661548"/>
            <a:ext cx="1003497" cy="364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406DF0C-1CC9-4019-9EE3-6954DE4BEF16}"/>
              </a:ext>
            </a:extLst>
          </p:cNvPr>
          <p:cNvSpPr txBox="1"/>
          <p:nvPr/>
        </p:nvSpPr>
        <p:spPr>
          <a:xfrm>
            <a:off x="2696521" y="5656510"/>
            <a:ext cx="1097306" cy="369332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9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Kirjete arvu muutmine tabelis</a:t>
            </a:r>
            <a:endParaRPr lang="et-EE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9F5C564-AE76-3E7C-BCD0-5E4EEFE75C47}"/>
              </a:ext>
            </a:extLst>
          </p:cNvPr>
          <p:cNvSpPr/>
          <p:nvPr/>
        </p:nvSpPr>
        <p:spPr>
          <a:xfrm>
            <a:off x="3889147" y="5668379"/>
            <a:ext cx="858745" cy="364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BF5B2F7-A1F0-480D-84B6-4252E95AADAD}"/>
              </a:ext>
            </a:extLst>
          </p:cNvPr>
          <p:cNvSpPr txBox="1"/>
          <p:nvPr/>
        </p:nvSpPr>
        <p:spPr>
          <a:xfrm>
            <a:off x="3889153" y="5661548"/>
            <a:ext cx="858754" cy="369332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9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Kirjete arv tabelis </a:t>
            </a:r>
            <a:endParaRPr lang="et-EE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05CA678-5B20-B58F-220E-75D6E3EC7FA9}"/>
              </a:ext>
            </a:extLst>
          </p:cNvPr>
          <p:cNvSpPr/>
          <p:nvPr/>
        </p:nvSpPr>
        <p:spPr>
          <a:xfrm>
            <a:off x="10380010" y="5625732"/>
            <a:ext cx="159944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FC109-5A04-48DA-A2B1-C7AA6B702EC8}"/>
              </a:ext>
            </a:extLst>
          </p:cNvPr>
          <p:cNvSpPr txBox="1"/>
          <p:nvPr/>
        </p:nvSpPr>
        <p:spPr>
          <a:xfrm>
            <a:off x="10380004" y="5625732"/>
            <a:ext cx="1599447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Lepingu muutmise ja kustutamise nupud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EF7D3F04-2DB0-24CE-F6B8-08E5D5D7DBC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448" y="6265627"/>
            <a:ext cx="9033970" cy="3317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73658C17-8999-50BC-8C9B-2382C512F71B}"/>
              </a:ext>
            </a:extLst>
          </p:cNvPr>
          <p:cNvSpPr txBox="1"/>
          <p:nvPr/>
        </p:nvSpPr>
        <p:spPr>
          <a:xfrm>
            <a:off x="488474" y="6043385"/>
            <a:ext cx="2048188" cy="553998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Kustutatud riigihankel</a:t>
            </a:r>
            <a:r>
              <a:rPr lang="sv-S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epingu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 liiguvad</a:t>
            </a:r>
            <a:r>
              <a:rPr lang="sv-S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projektiga mitteseotud lepingu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 plokki (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hlinkClick r:id="rId13" action="ppaction://hlinksldjump"/>
              </a:rPr>
              <a:t>pilt 7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sv-SE" sz="10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903B9500-A261-D7C8-F97C-28F10DB3C50A}"/>
              </a:ext>
            </a:extLst>
          </p:cNvPr>
          <p:cNvCxnSpPr>
            <a:cxnSpLocks/>
          </p:cNvCxnSpPr>
          <p:nvPr/>
        </p:nvCxnSpPr>
        <p:spPr>
          <a:xfrm>
            <a:off x="2536662" y="6424994"/>
            <a:ext cx="255254" cy="651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6BAF6BD-2E7A-69AC-C042-A0026CFB549A}"/>
              </a:ext>
            </a:extLst>
          </p:cNvPr>
          <p:cNvCxnSpPr>
            <a:cxnSpLocks/>
          </p:cNvCxnSpPr>
          <p:nvPr/>
        </p:nvCxnSpPr>
        <p:spPr>
          <a:xfrm>
            <a:off x="11170506" y="1602649"/>
            <a:ext cx="0" cy="10674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B20ACA1-120F-0D18-2260-9B9AA54A3A0C}"/>
              </a:ext>
            </a:extLst>
          </p:cNvPr>
          <p:cNvSpPr/>
          <p:nvPr/>
        </p:nvSpPr>
        <p:spPr>
          <a:xfrm>
            <a:off x="10818476" y="1232268"/>
            <a:ext cx="114068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75C462-17D3-943A-BDD3-62DDC9C4E7D7}"/>
              </a:ext>
            </a:extLst>
          </p:cNvPr>
          <p:cNvSpPr txBox="1"/>
          <p:nvPr/>
        </p:nvSpPr>
        <p:spPr>
          <a:xfrm>
            <a:off x="10818476" y="1233317"/>
            <a:ext cx="1140686" cy="369332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9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Info, mis seisus on tabeli andmed</a:t>
            </a:r>
          </a:p>
        </p:txBody>
      </p:sp>
    </p:spTree>
    <p:extLst>
      <p:ext uri="{BB962C8B-B14F-4D97-AF65-F5344CB8AC3E}">
        <p14:creationId xmlns:p14="http://schemas.microsoft.com/office/powerpoint/2010/main" val="365522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382E514-7EB2-3406-63F4-DA80B4896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52" y="641504"/>
            <a:ext cx="7785220" cy="871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22EC35-C65D-4F9D-8EB2-153AB3615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793" y="604256"/>
            <a:ext cx="5373007" cy="61131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Riigihanke lepingu andmete täiendamine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6</a:t>
            </a:fld>
            <a:r>
              <a:rPr lang="et-EE" sz="1600" b="1" dirty="0"/>
              <a:t> 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419425B-3482-4E2E-93C0-1A9CEC154077}"/>
              </a:ext>
            </a:extLst>
          </p:cNvPr>
          <p:cNvSpPr txBox="1"/>
          <p:nvPr/>
        </p:nvSpPr>
        <p:spPr>
          <a:xfrm>
            <a:off x="9118149" y="2558066"/>
            <a:ext cx="2917096" cy="1477328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Tegelik maksumus on (hinnanguline) lepingu maksumus peale selle lõppemist.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Kui lepingu täitmisel maksumus muutub, teavitage sellest toetuse andjat, kes muudab algselt sisestatud summa.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Kulude abikõlblikkuse hindamiseks peab info olema kogu aeg ajakohane (riigihangete registrist saab lepingu lõpliku maksumuse teada pärast lepingu lõppemist).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D4F8DA-B6F6-42C3-82EB-C7C26489B2D6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3293549" y="3637768"/>
            <a:ext cx="1036947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48A5DAE2-937F-4E76-A1F3-AEC67C26F7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266" y="3527012"/>
            <a:ext cx="95263" cy="1524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0283EBF-316E-4281-B7DC-B27F6933FFFB}"/>
              </a:ext>
            </a:extLst>
          </p:cNvPr>
          <p:cNvCxnSpPr>
            <a:cxnSpLocks/>
          </p:cNvCxnSpPr>
          <p:nvPr/>
        </p:nvCxnSpPr>
        <p:spPr>
          <a:xfrm flipH="1">
            <a:off x="7889132" y="3637768"/>
            <a:ext cx="1214946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055AED9-BE6E-4D71-A45C-4ACF3BA082D6}"/>
              </a:ext>
            </a:extLst>
          </p:cNvPr>
          <p:cNvSpPr txBox="1"/>
          <p:nvPr/>
        </p:nvSpPr>
        <p:spPr>
          <a:xfrm>
            <a:off x="190500" y="1748310"/>
            <a:ext cx="318401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Riigihangete lepingu andmete täiendamine ja muutmine toimub vaheaknas, mille avamiseks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vajutage lepingu rea lõpus pliiatsi ikoonile</a:t>
            </a: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(</a:t>
            </a:r>
            <a:r>
              <a:rPr lang="et-EE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vaata eelmist pilti)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.  </a:t>
            </a:r>
            <a:endParaRPr lang="et-EE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775D2E-89D6-4CAE-8150-49B84967E36F}"/>
              </a:ext>
            </a:extLst>
          </p:cNvPr>
          <p:cNvSpPr txBox="1"/>
          <p:nvPr/>
        </p:nvSpPr>
        <p:spPr>
          <a:xfrm>
            <a:off x="9128834" y="4166747"/>
            <a:ext cx="2892340" cy="1169551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Lepingu tegelikust maksumusest projektist rahastatav abikõlblik summa. Kui projektis on käibemaks abikõlblik, siis summa koos käibemaksuga.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Kui tegemist on teenuslepinguga, kus abikõlblikku summat pole võimalik välja tuua (nt reisiteenused vms), siis märkige 0 €.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6FE8096-522D-4231-9072-D99BF149528B}"/>
              </a:ext>
            </a:extLst>
          </p:cNvPr>
          <p:cNvCxnSpPr>
            <a:cxnSpLocks/>
          </p:cNvCxnSpPr>
          <p:nvPr/>
        </p:nvCxnSpPr>
        <p:spPr>
          <a:xfrm flipH="1">
            <a:off x="7889132" y="4245606"/>
            <a:ext cx="1239701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E65E363-5970-4462-8B52-44100D19EC7F}"/>
              </a:ext>
            </a:extLst>
          </p:cNvPr>
          <p:cNvCxnSpPr>
            <a:cxnSpLocks/>
          </p:cNvCxnSpPr>
          <p:nvPr/>
        </p:nvCxnSpPr>
        <p:spPr>
          <a:xfrm>
            <a:off x="3309019" y="5762806"/>
            <a:ext cx="1386806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D9C07E3-C20D-4717-9F35-EBFD31258D15}"/>
              </a:ext>
            </a:extLst>
          </p:cNvPr>
          <p:cNvSpPr txBox="1"/>
          <p:nvPr/>
        </p:nvSpPr>
        <p:spPr>
          <a:xfrm>
            <a:off x="1164297" y="5910547"/>
            <a:ext cx="2160010" cy="707886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Ärge tähistage märkeruutu, kui soovite, et lepingut kuvatakse kuludokumendi sisestamisel lepingute loetelus</a:t>
            </a:r>
            <a:endParaRPr lang="et-EE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8EDC72-B95C-D8C0-B37A-F2FE52CC34E8}"/>
              </a:ext>
            </a:extLst>
          </p:cNvPr>
          <p:cNvSpPr txBox="1"/>
          <p:nvPr/>
        </p:nvSpPr>
        <p:spPr>
          <a:xfrm>
            <a:off x="9128833" y="2038223"/>
            <a:ext cx="2892341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Vajalik täita kui projektis on lubatud maksed otse töövõtjale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3288F3-D8F7-4C5A-9334-CA7B417703F0}"/>
              </a:ext>
            </a:extLst>
          </p:cNvPr>
          <p:cNvSpPr txBox="1"/>
          <p:nvPr/>
        </p:nvSpPr>
        <p:spPr>
          <a:xfrm>
            <a:off x="2037316" y="3499268"/>
            <a:ext cx="1256233" cy="276999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(*) </a:t>
            </a:r>
            <a:r>
              <a:rPr kumimoji="0" lang="et-EE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kohutuslik väli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853CB1-FE9C-820F-5530-AA823E8F7246}"/>
              </a:ext>
            </a:extLst>
          </p:cNvPr>
          <p:cNvSpPr txBox="1"/>
          <p:nvPr/>
        </p:nvSpPr>
        <p:spPr>
          <a:xfrm>
            <a:off x="6893389" y="5791968"/>
            <a:ext cx="1844820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Salvestamisel saate hiljem andmeid täiendada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971DB1-130A-2B34-0B8E-FFDE9A05EB0A}"/>
              </a:ext>
            </a:extLst>
          </p:cNvPr>
          <p:cNvCxnSpPr>
            <a:cxnSpLocks/>
          </p:cNvCxnSpPr>
          <p:nvPr/>
        </p:nvCxnSpPr>
        <p:spPr>
          <a:xfrm>
            <a:off x="7998733" y="6196087"/>
            <a:ext cx="0" cy="10923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E581EA3-44B0-432C-BFB9-D4E83800D9F6}"/>
              </a:ext>
            </a:extLst>
          </p:cNvPr>
          <p:cNvSpPr txBox="1"/>
          <p:nvPr/>
        </p:nvSpPr>
        <p:spPr>
          <a:xfrm>
            <a:off x="9104078" y="6264490"/>
            <a:ext cx="2917096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Andmed esitatakse toetuse andjale ja hilisem muutmine on võimalik toetuse andja poolt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C16BD94-D211-BCA8-C1AB-63A6D689B4E4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8771807" y="6464545"/>
            <a:ext cx="332271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1A5D6F-67FB-DB3F-2D83-F439B3A1F85B}"/>
              </a:ext>
            </a:extLst>
          </p:cNvPr>
          <p:cNvSpPr txBox="1"/>
          <p:nvPr/>
        </p:nvSpPr>
        <p:spPr>
          <a:xfrm>
            <a:off x="1164298" y="5281677"/>
            <a:ext cx="2144722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Laadige üles failid, mida riigihangete registris pole.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Nt sõlmitud leping vms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D8AD6E2-5200-E577-DF2B-E7FF9B6C3F7D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7889132" y="2238278"/>
            <a:ext cx="1239701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A picture containing text, font, white, typography&#10;&#10;Description automatically generated">
            <a:extLst>
              <a:ext uri="{FF2B5EF4-FFF2-40B4-BE49-F238E27FC236}">
                <a16:creationId xmlns:a16="http://schemas.microsoft.com/office/drawing/2014/main" id="{DD7282DB-B03D-4131-967D-2C28D3F67E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844" y="5900221"/>
            <a:ext cx="1601054" cy="303648"/>
          </a:xfrm>
          <a:prstGeom prst="rect">
            <a:avLst/>
          </a:prstGeom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670DEC9-CDCB-01AC-E23D-9065C292F805}"/>
              </a:ext>
            </a:extLst>
          </p:cNvPr>
          <p:cNvCxnSpPr>
            <a:cxnSpLocks/>
          </p:cNvCxnSpPr>
          <p:nvPr/>
        </p:nvCxnSpPr>
        <p:spPr>
          <a:xfrm flipH="1">
            <a:off x="7889132" y="3845974"/>
            <a:ext cx="1229017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31BA359-F716-47C3-8247-0E58AA0CFF58}"/>
              </a:ext>
            </a:extLst>
          </p:cNvPr>
          <p:cNvCxnSpPr>
            <a:cxnSpLocks/>
          </p:cNvCxnSpPr>
          <p:nvPr/>
        </p:nvCxnSpPr>
        <p:spPr>
          <a:xfrm>
            <a:off x="3324307" y="5997515"/>
            <a:ext cx="552368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74">
            <a:extLst>
              <a:ext uri="{FF2B5EF4-FFF2-40B4-BE49-F238E27FC236}">
                <a16:creationId xmlns:a16="http://schemas.microsoft.com/office/drawing/2014/main" id="{5051EC01-FB4D-2966-AA7D-720EDF67E3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698" y="6325864"/>
            <a:ext cx="1092109" cy="2773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19A87D4-385A-6BA2-9DD6-EB86C4FAFE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52" y="550329"/>
            <a:ext cx="2210108" cy="2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444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E153D850-15B6-6EB2-0341-02415DECD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227" y="4168940"/>
            <a:ext cx="9243448" cy="19207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3590F905-5585-B5B0-CD48-1F4ED6DDEA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227" y="925165"/>
            <a:ext cx="9253163" cy="25356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11863" algn="ctr"/>
                <a:tab pos="11658600" algn="r"/>
              </a:tabLst>
            </a:pPr>
            <a:r>
              <a:rPr lang="et-EE" sz="1600" dirty="0"/>
              <a:t>Riigihankelepingute kustutamine/taastamine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11863" algn="ctr"/>
                  <a:tab pos="11658600" algn="r"/>
                </a:tabLst>
              </a:pPr>
              <a:t>7</a:t>
            </a:fld>
            <a:r>
              <a:rPr lang="et-EE" sz="1600" b="1" dirty="0"/>
              <a:t> 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55AED9-BE6E-4D71-A45C-4ACF3BA082D6}"/>
              </a:ext>
            </a:extLst>
          </p:cNvPr>
          <p:cNvSpPr txBox="1"/>
          <p:nvPr/>
        </p:nvSpPr>
        <p:spPr>
          <a:xfrm>
            <a:off x="215610" y="1234031"/>
            <a:ext cx="2439516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Kui riigihangete registrist päritud lepingute hulgas esineb lepinguid, mis ei ole projektiga </a:t>
            </a: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seotud, siis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tuleb need kustutada. </a:t>
            </a:r>
          </a:p>
          <a:p>
            <a:pPr>
              <a:spcBef>
                <a:spcPts val="600"/>
              </a:spcBef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Kustutamise tulemusena </a:t>
            </a: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liiguvad lepingud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plokki Toetusega mitteseotud lepingud. </a:t>
            </a:r>
            <a:endParaRPr lang="et-EE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C2E401F-44D0-4762-AA06-C6F4D2AB4631}"/>
              </a:ext>
            </a:extLst>
          </p:cNvPr>
          <p:cNvSpPr txBox="1"/>
          <p:nvPr/>
        </p:nvSpPr>
        <p:spPr>
          <a:xfrm>
            <a:off x="5260402" y="1024452"/>
            <a:ext cx="3603802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Mitme lepingu korraga kustutamiseks märkige esmalt kirjed, mida soovite kustutada. Seejärel nupp aktiveerub.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D474006-6399-4401-B547-7BD7FA20A1E3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3020243" y="1224507"/>
            <a:ext cx="2240159" cy="120421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3172EDF-ED28-464F-818D-A6EB277183DC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8864204" y="1224507"/>
            <a:ext cx="30755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050E837-1F0C-4134-A5EB-10706E5E52A3}"/>
              </a:ext>
            </a:extLst>
          </p:cNvPr>
          <p:cNvCxnSpPr>
            <a:cxnSpLocks/>
          </p:cNvCxnSpPr>
          <p:nvPr/>
        </p:nvCxnSpPr>
        <p:spPr>
          <a:xfrm flipV="1">
            <a:off x="11750647" y="3261902"/>
            <a:ext cx="0" cy="27957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2F63E95-60B4-420D-A3A5-0DF7BAD214CF}"/>
              </a:ext>
            </a:extLst>
          </p:cNvPr>
          <p:cNvSpPr txBox="1"/>
          <p:nvPr/>
        </p:nvSpPr>
        <p:spPr>
          <a:xfrm>
            <a:off x="250618" y="4268484"/>
            <a:ext cx="21960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Kustutatud lepinguid saab vajadusel kanda tagasi toetusega seotud lepingute nimekirja.</a:t>
            </a:r>
            <a:endParaRPr lang="et-EE" sz="14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4B3ABB2-A64E-46BF-AB97-3DCAA4A58A5A}"/>
              </a:ext>
            </a:extLst>
          </p:cNvPr>
          <p:cNvSpPr txBox="1"/>
          <p:nvPr/>
        </p:nvSpPr>
        <p:spPr>
          <a:xfrm>
            <a:off x="10701457" y="6322268"/>
            <a:ext cx="1274933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Ühekaupa lepingu taastamine 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96ECBB3-55E5-4D6F-8F02-13FB81DC9961}"/>
              </a:ext>
            </a:extLst>
          </p:cNvPr>
          <p:cNvCxnSpPr>
            <a:cxnSpLocks/>
          </p:cNvCxnSpPr>
          <p:nvPr/>
        </p:nvCxnSpPr>
        <p:spPr>
          <a:xfrm flipV="1">
            <a:off x="11714368" y="6110913"/>
            <a:ext cx="0" cy="21135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DE07779-3C54-5E03-5F54-A9F5EDE812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00" y="1024452"/>
            <a:ext cx="1590897" cy="4191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A191168-C623-4649-FBE2-C6A6CC6BAC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666" y="2914241"/>
            <a:ext cx="255963" cy="3098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E61B0D4D-FBEA-4AD1-A78E-5E3E6E479E2A}"/>
              </a:ext>
            </a:extLst>
          </p:cNvPr>
          <p:cNvSpPr txBox="1"/>
          <p:nvPr/>
        </p:nvSpPr>
        <p:spPr>
          <a:xfrm>
            <a:off x="10744236" y="3541474"/>
            <a:ext cx="1232154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Ühekaupa lepingu kustutamine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11C772B-7390-795E-D4F0-013FF2AA2A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173" y="4095587"/>
            <a:ext cx="1383174" cy="345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B0E1BD6-C215-9FAB-E9C9-AF8FB3BE6E76}"/>
              </a:ext>
            </a:extLst>
          </p:cNvPr>
          <p:cNvCxnSpPr>
            <a:cxnSpLocks/>
          </p:cNvCxnSpPr>
          <p:nvPr/>
        </p:nvCxnSpPr>
        <p:spPr>
          <a:xfrm flipH="1">
            <a:off x="2942376" y="4301400"/>
            <a:ext cx="2318026" cy="124837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076872A-B3EC-1EC3-F112-F01F4055B50C}"/>
              </a:ext>
            </a:extLst>
          </p:cNvPr>
          <p:cNvCxnSpPr>
            <a:cxnSpLocks/>
          </p:cNvCxnSpPr>
          <p:nvPr/>
        </p:nvCxnSpPr>
        <p:spPr>
          <a:xfrm flipV="1">
            <a:off x="8864204" y="4301400"/>
            <a:ext cx="1529174" cy="981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B21699B-CF8B-3AC3-0407-2483FC7A1DB1}"/>
              </a:ext>
            </a:extLst>
          </p:cNvPr>
          <p:cNvSpPr/>
          <p:nvPr/>
        </p:nvSpPr>
        <p:spPr>
          <a:xfrm>
            <a:off x="5260402" y="3965418"/>
            <a:ext cx="3603802" cy="3457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6B39A6B-1024-E006-C4B9-9B6176AD05FC}"/>
              </a:ext>
            </a:extLst>
          </p:cNvPr>
          <p:cNvSpPr txBox="1"/>
          <p:nvPr/>
        </p:nvSpPr>
        <p:spPr>
          <a:xfrm>
            <a:off x="5260402" y="3968885"/>
            <a:ext cx="3603802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Mitme lepingu korraga taastamiseks märkige esmalt kirjed, mida soovite taastada. Seejärel nupp aktiveerub.</a:t>
            </a:r>
            <a:endParaRPr lang="et-EE" sz="10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18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4D2CBC2-BFA7-4827-A0E9-7C22923C8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70" y="677737"/>
            <a:ext cx="11447932" cy="27328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AC31025-3A70-4761-983C-CF726919C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202" y="2596724"/>
            <a:ext cx="6911400" cy="40868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Ostu lisamine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8</a:t>
            </a:fld>
            <a:r>
              <a:rPr lang="et-EE" sz="1600" b="1" dirty="0"/>
              <a:t> 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5DA0EAB-8BB9-4F40-A35A-E9FCC15F1F80}"/>
              </a:ext>
            </a:extLst>
          </p:cNvPr>
          <p:cNvCxnSpPr>
            <a:cxnSpLocks/>
            <a:stCxn id="53" idx="1"/>
          </p:cNvCxnSpPr>
          <p:nvPr/>
        </p:nvCxnSpPr>
        <p:spPr>
          <a:xfrm flipH="1">
            <a:off x="9380714" y="4164619"/>
            <a:ext cx="357620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BE7DD959-AA8C-40CD-9AE2-B3B72B74AEFC}"/>
              </a:ext>
            </a:extLst>
          </p:cNvPr>
          <p:cNvSpPr/>
          <p:nvPr/>
        </p:nvSpPr>
        <p:spPr>
          <a:xfrm>
            <a:off x="9095918" y="5064917"/>
            <a:ext cx="2266318" cy="511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419425B-3482-4E2E-93C0-1A9CEC154077}"/>
              </a:ext>
            </a:extLst>
          </p:cNvPr>
          <p:cNvSpPr txBox="1"/>
          <p:nvPr/>
        </p:nvSpPr>
        <p:spPr>
          <a:xfrm>
            <a:off x="9738334" y="3964564"/>
            <a:ext cx="1919810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Näitab, kas osteti asju või teenuseid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B59DD94-FEA8-4BCC-8AFA-94A2553CFC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00" y="2424965"/>
            <a:ext cx="1038370" cy="1714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3679848-4321-4E40-9E2C-A6843A7E282E}"/>
              </a:ext>
            </a:extLst>
          </p:cNvPr>
          <p:cNvCxnSpPr>
            <a:cxnSpLocks/>
          </p:cNvCxnSpPr>
          <p:nvPr/>
        </p:nvCxnSpPr>
        <p:spPr>
          <a:xfrm flipH="1">
            <a:off x="3004164" y="2510702"/>
            <a:ext cx="20599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E474E85-43E8-4E4D-BE93-C980953536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110" y="3461909"/>
            <a:ext cx="1629002" cy="2191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3288F3-D8F7-4C5A-9334-CA7B417703F0}"/>
              </a:ext>
            </a:extLst>
          </p:cNvPr>
          <p:cNvSpPr txBox="1"/>
          <p:nvPr/>
        </p:nvSpPr>
        <p:spPr>
          <a:xfrm>
            <a:off x="5229136" y="3674005"/>
            <a:ext cx="1256233" cy="276999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(*) </a:t>
            </a:r>
            <a:r>
              <a:rPr kumimoji="0" lang="et-EE" sz="10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kohutuslik väli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D4F8DA-B6F6-42C3-82EB-C7C26489B2D6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6485369" y="3812504"/>
            <a:ext cx="137936" cy="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48A5DAE2-937F-4E76-A1F3-AEC67C26F7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361" y="3706463"/>
            <a:ext cx="95263" cy="1524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E114A33-4FF4-43E7-BF5E-DDC08CA19634}"/>
              </a:ext>
            </a:extLst>
          </p:cNvPr>
          <p:cNvSpPr txBox="1"/>
          <p:nvPr/>
        </p:nvSpPr>
        <p:spPr>
          <a:xfrm>
            <a:off x="9738334" y="3286721"/>
            <a:ext cx="1903923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n-NO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Ost – parima pakk</a:t>
            </a:r>
            <a:r>
              <a:rPr lang="et-EE" sz="10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uja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leidmine on korraldatud </a:t>
            </a:r>
            <a:r>
              <a:rPr lang="nn-NO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riigihangete registri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väliselt</a:t>
            </a:r>
            <a:r>
              <a:rPr lang="nn-NO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0283EBF-316E-4281-B7DC-B27F6933FFFB}"/>
              </a:ext>
            </a:extLst>
          </p:cNvPr>
          <p:cNvCxnSpPr>
            <a:cxnSpLocks/>
            <a:stCxn id="27" idx="1"/>
          </p:cNvCxnSpPr>
          <p:nvPr/>
        </p:nvCxnSpPr>
        <p:spPr>
          <a:xfrm flipH="1" flipV="1">
            <a:off x="8998343" y="3563266"/>
            <a:ext cx="739991" cy="45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AFC86B1-BEBA-469B-8523-0526AD352D45}"/>
              </a:ext>
            </a:extLst>
          </p:cNvPr>
          <p:cNvSpPr txBox="1"/>
          <p:nvPr/>
        </p:nvSpPr>
        <p:spPr>
          <a:xfrm>
            <a:off x="5229136" y="4910498"/>
            <a:ext cx="1986225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Laadige üles ostu aluseks olnud hinnapärimise ja hinnapakkumuse failid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EA95A10-2F9A-40D5-BB51-657D25F573EA}"/>
              </a:ext>
            </a:extLst>
          </p:cNvPr>
          <p:cNvCxnSpPr>
            <a:cxnSpLocks/>
          </p:cNvCxnSpPr>
          <p:nvPr/>
        </p:nvCxnSpPr>
        <p:spPr>
          <a:xfrm>
            <a:off x="6778581" y="5464496"/>
            <a:ext cx="0" cy="13048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AB30967-C5B5-9FDE-E3F3-7F54A0118E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927" y="610631"/>
            <a:ext cx="1051902" cy="3735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49C5DE8-76D4-44E0-9F1E-E3B001D83422}"/>
              </a:ext>
            </a:extLst>
          </p:cNvPr>
          <p:cNvSpPr txBox="1"/>
          <p:nvPr/>
        </p:nvSpPr>
        <p:spPr>
          <a:xfrm>
            <a:off x="9095919" y="5075867"/>
            <a:ext cx="2562225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Kinnitamisel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esitatakse andmed toetuse andjale ja hilisem muutmine on võimalik toetuse andja poolt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08C2FF-FE96-4F2C-49D4-931D8E889009}"/>
              </a:ext>
            </a:extLst>
          </p:cNvPr>
          <p:cNvSpPr txBox="1"/>
          <p:nvPr/>
        </p:nvSpPr>
        <p:spPr>
          <a:xfrm>
            <a:off x="9097514" y="5683497"/>
            <a:ext cx="1844820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Salvestamisel</a:t>
            </a:r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saate hiljem lisada kommentaari ja faile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A77E795-DA79-C3C4-F714-992B1D7E0854}"/>
              </a:ext>
            </a:extLst>
          </p:cNvPr>
          <p:cNvCxnSpPr>
            <a:cxnSpLocks/>
          </p:cNvCxnSpPr>
          <p:nvPr/>
        </p:nvCxnSpPr>
        <p:spPr>
          <a:xfrm>
            <a:off x="11214269" y="5629865"/>
            <a:ext cx="0" cy="56297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D4DFE47-5DD1-B3EA-BEEF-98CD6A37B41D}"/>
              </a:ext>
            </a:extLst>
          </p:cNvPr>
          <p:cNvCxnSpPr>
            <a:cxnSpLocks/>
          </p:cNvCxnSpPr>
          <p:nvPr/>
        </p:nvCxnSpPr>
        <p:spPr>
          <a:xfrm>
            <a:off x="10493266" y="6083607"/>
            <a:ext cx="0" cy="10923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B998071-310C-A2E5-D493-408FF982D4CF}"/>
              </a:ext>
            </a:extLst>
          </p:cNvPr>
          <p:cNvSpPr txBox="1">
            <a:spLocks/>
          </p:cNvSpPr>
          <p:nvPr/>
        </p:nvSpPr>
        <p:spPr>
          <a:xfrm>
            <a:off x="362772" y="3674005"/>
            <a:ext cx="4017648" cy="26878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Ostu lisamisel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on kaks sammu. Esmalt lisage ostu üldandmed (selle pildi järgi) ning seejärel sisestage lepingu andmed (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  <a:hlinkClick r:id="rId9" action="ppaction://hlinksldjump"/>
              </a:rPr>
              <a:t>pilt 9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Lõpuks veenduge, et ost ja selle lepingud saaksid Esitatud seisundi.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400" b="0" dirty="0">
                <a:solidFill>
                  <a:srgbClr val="002060"/>
                </a:solidFill>
                <a:latin typeface="Comic Sans MS" panose="030F0702030302020204" pitchFamily="66" charset="0"/>
                <a:ea typeface="Roboto" pitchFamily="2" charset="0"/>
              </a:rPr>
              <a:t>Kui puudub link „Lisa hange või ost…“ ehk lehel pole andmed muudetavad, siis vajutage üleval paremal nuppu „Ava andmed muutmiseks“.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t-EE" sz="14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Roboto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F2706A-BCB8-59FF-8B77-503E22DD2AFD}"/>
              </a:ext>
            </a:extLst>
          </p:cNvPr>
          <p:cNvSpPr txBox="1"/>
          <p:nvPr/>
        </p:nvSpPr>
        <p:spPr>
          <a:xfrm>
            <a:off x="3210000" y="2348050"/>
            <a:ext cx="1404571" cy="246221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Üldandmete lisamine</a:t>
            </a:r>
          </a:p>
        </p:txBody>
      </p:sp>
    </p:spTree>
    <p:extLst>
      <p:ext uri="{BB962C8B-B14F-4D97-AF65-F5344CB8AC3E}">
        <p14:creationId xmlns:p14="http://schemas.microsoft.com/office/powerpoint/2010/main" val="410036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F9CEB390-094D-D04E-09F7-E0C3A3DC4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82" y="607257"/>
            <a:ext cx="8489920" cy="12741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DA5F8CA4-51AF-C772-9F74-70174A305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671" y="585662"/>
            <a:ext cx="4437436" cy="617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0214ED8-CDD7-445C-A068-E54B58B4C406}"/>
              </a:ext>
            </a:extLst>
          </p:cNvPr>
          <p:cNvSpPr/>
          <p:nvPr/>
        </p:nvSpPr>
        <p:spPr>
          <a:xfrm>
            <a:off x="-1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8775">
              <a:tabLst>
                <a:tab pos="6007100" algn="ctr"/>
                <a:tab pos="11658600" algn="r"/>
              </a:tabLst>
            </a:pPr>
            <a:r>
              <a:rPr lang="et-EE" sz="1600" dirty="0"/>
              <a:t>Ostulepingu lisamine</a:t>
            </a:r>
            <a:r>
              <a:rPr lang="et-EE" sz="1200" dirty="0"/>
              <a:t>	Pilt </a:t>
            </a:r>
            <a:fld id="{9D3A1407-6D36-4E4B-97BC-DF85347E9104}" type="slidenum">
              <a:rPr lang="et-EE" sz="1600" smtClean="0"/>
              <a:pPr marL="358775">
                <a:tabLst>
                  <a:tab pos="6007100" algn="ctr"/>
                  <a:tab pos="11658600" algn="r"/>
                </a:tabLst>
              </a:pPr>
              <a:t>9</a:t>
            </a:fld>
            <a:r>
              <a:rPr lang="et-EE" sz="1600" b="1" dirty="0"/>
              <a:t> 	</a:t>
            </a:r>
            <a:r>
              <a:rPr kumimoji="0" lang="et-EE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Tagasi sisukorda</a:t>
            </a:r>
            <a:endParaRPr lang="et-EE" sz="12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E7DD959-AA8C-40CD-9AE2-B3B72B74AEFC}"/>
              </a:ext>
            </a:extLst>
          </p:cNvPr>
          <p:cNvSpPr/>
          <p:nvPr/>
        </p:nvSpPr>
        <p:spPr>
          <a:xfrm>
            <a:off x="1083081" y="4859860"/>
            <a:ext cx="2266318" cy="38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419425B-3482-4E2E-93C0-1A9CEC154077}"/>
              </a:ext>
            </a:extLst>
          </p:cNvPr>
          <p:cNvSpPr txBox="1"/>
          <p:nvPr/>
        </p:nvSpPr>
        <p:spPr>
          <a:xfrm>
            <a:off x="9238210" y="1379115"/>
            <a:ext cx="2839575" cy="553998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Juhul kui leping sõlmitakse ühispakkujaga, sisestatakse lepingupartner, kellele lepingujärgselt makseid tehakse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FF7787-E43D-4282-B4FD-2446D3371AD9}"/>
              </a:ext>
            </a:extLst>
          </p:cNvPr>
          <p:cNvSpPr txBox="1"/>
          <p:nvPr/>
        </p:nvSpPr>
        <p:spPr>
          <a:xfrm>
            <a:off x="9238210" y="2978350"/>
            <a:ext cx="2839574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Andke lepingule nimi, mis peegeldab selle sisu. Kui lepingul on number sisestage ka see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1AA06EB-D692-469B-BD4D-B406F52F71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082" y="919453"/>
            <a:ext cx="1253178" cy="299432"/>
          </a:xfrm>
          <a:prstGeom prst="rect">
            <a:avLst/>
          </a:prstGeom>
          <a:effectLst>
            <a:outerShdw blurRad="190500" algn="ctr" rotWithShape="0">
              <a:prstClr val="black">
                <a:alpha val="70000"/>
              </a:prstClr>
            </a:outerShdw>
          </a:effec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58671A7-C4C1-4909-BB9E-F1744329BB48}"/>
              </a:ext>
            </a:extLst>
          </p:cNvPr>
          <p:cNvSpPr txBox="1"/>
          <p:nvPr/>
        </p:nvSpPr>
        <p:spPr>
          <a:xfrm>
            <a:off x="2048092" y="859393"/>
            <a:ext cx="2273431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Ploki Toetusega seotud lepingud ostulepingu lisamise link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A1E519-7944-4F68-ADF0-FEBB40BBAF81}"/>
              </a:ext>
            </a:extLst>
          </p:cNvPr>
          <p:cNvSpPr txBox="1"/>
          <p:nvPr/>
        </p:nvSpPr>
        <p:spPr>
          <a:xfrm>
            <a:off x="9238210" y="834706"/>
            <a:ext cx="2839575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Tehke rippmenüüst valik, millise sisestatud ostuga soovite ostulepingut siduda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60E5C74-3CE3-471A-950F-F5F881347BC3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8550207" y="1034761"/>
            <a:ext cx="68800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16CAC40-2FDC-4DDF-BE2C-D9FAF2AF24E4}"/>
              </a:ext>
            </a:extLst>
          </p:cNvPr>
          <p:cNvCxnSpPr>
            <a:cxnSpLocks/>
          </p:cNvCxnSpPr>
          <p:nvPr/>
        </p:nvCxnSpPr>
        <p:spPr>
          <a:xfrm flipH="1">
            <a:off x="1459260" y="1122205"/>
            <a:ext cx="593136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579DDD8-6109-4F04-8605-AC26046B25D5}"/>
              </a:ext>
            </a:extLst>
          </p:cNvPr>
          <p:cNvCxnSpPr>
            <a:cxnSpLocks/>
          </p:cNvCxnSpPr>
          <p:nvPr/>
        </p:nvCxnSpPr>
        <p:spPr>
          <a:xfrm flipH="1">
            <a:off x="8118761" y="1558340"/>
            <a:ext cx="1119449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id="{F66BBE5C-22C4-4479-ACD1-EE4E03542A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6941" y="3048390"/>
            <a:ext cx="2866490" cy="232902"/>
          </a:xfrm>
          <a:prstGeom prst="rect">
            <a:avLst/>
          </a:prstGeom>
          <a:effectLst>
            <a:outerShdw blurRad="190500" algn="ctr" rotWithShape="0">
              <a:prstClr val="black">
                <a:alpha val="70000"/>
              </a:prstClr>
            </a:outerShdw>
          </a:effectLst>
        </p:spPr>
      </p:pic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DBDA08D-0E26-4B3C-B27E-E21D02B1003E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8678485" y="3178405"/>
            <a:ext cx="5597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A5C8609-3046-4F24-AC1B-2EA4C1809B93}"/>
              </a:ext>
            </a:extLst>
          </p:cNvPr>
          <p:cNvSpPr txBox="1"/>
          <p:nvPr/>
        </p:nvSpPr>
        <p:spPr>
          <a:xfrm>
            <a:off x="9238210" y="3693038"/>
            <a:ext cx="2839574" cy="246221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Sisestage sõlmitud lepingu maksumus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AE2DF34-3C20-466E-8E1B-1B23F4869BEE}"/>
              </a:ext>
            </a:extLst>
          </p:cNvPr>
          <p:cNvCxnSpPr>
            <a:cxnSpLocks/>
          </p:cNvCxnSpPr>
          <p:nvPr/>
        </p:nvCxnSpPr>
        <p:spPr>
          <a:xfrm>
            <a:off x="4264813" y="6181200"/>
            <a:ext cx="41795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F79D6BB-2C45-4125-A5C9-64ADEFEAB594}"/>
              </a:ext>
            </a:extLst>
          </p:cNvPr>
          <p:cNvCxnSpPr>
            <a:cxnSpLocks/>
          </p:cNvCxnSpPr>
          <p:nvPr/>
        </p:nvCxnSpPr>
        <p:spPr>
          <a:xfrm>
            <a:off x="4264813" y="5956464"/>
            <a:ext cx="1118707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4D6C9214-8F4B-003A-1475-7277E96305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832" y="859393"/>
            <a:ext cx="3098531" cy="236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1DADD3-C008-CCA4-6290-EDF9E6126C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732" y="1430196"/>
            <a:ext cx="544998" cy="1958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5A920CF-70DD-B2D8-E600-977725BA4C6B}"/>
              </a:ext>
            </a:extLst>
          </p:cNvPr>
          <p:cNvSpPr txBox="1"/>
          <p:nvPr/>
        </p:nvSpPr>
        <p:spPr>
          <a:xfrm>
            <a:off x="9238210" y="2317309"/>
            <a:ext cx="2839576" cy="400110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Vajalik täita kui projektis on lubatud maksed otse töövõtjale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17E2C12-D736-ABFE-2383-651FF94D776F}"/>
              </a:ext>
            </a:extLst>
          </p:cNvPr>
          <p:cNvCxnSpPr>
            <a:cxnSpLocks/>
          </p:cNvCxnSpPr>
          <p:nvPr/>
        </p:nvCxnSpPr>
        <p:spPr>
          <a:xfrm flipH="1">
            <a:off x="8118761" y="2659708"/>
            <a:ext cx="1119449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18C5317-B8AE-25CF-BD2B-489AAA497A10}"/>
              </a:ext>
            </a:extLst>
          </p:cNvPr>
          <p:cNvCxnSpPr>
            <a:cxnSpLocks/>
            <a:stCxn id="56" idx="1"/>
          </p:cNvCxnSpPr>
          <p:nvPr/>
        </p:nvCxnSpPr>
        <p:spPr>
          <a:xfrm flipH="1" flipV="1">
            <a:off x="8118761" y="3816148"/>
            <a:ext cx="1119449" cy="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464C243-E8E1-F873-BFAF-6CECAEA87CCA}"/>
              </a:ext>
            </a:extLst>
          </p:cNvPr>
          <p:cNvSpPr txBox="1"/>
          <p:nvPr/>
        </p:nvSpPr>
        <p:spPr>
          <a:xfrm>
            <a:off x="1347717" y="3659307"/>
            <a:ext cx="2917096" cy="1169551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Tegelik maksumus on (hinnanguline) lepingu maksumus peale selle lõppemist.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Kui lepingu täitmisel maksumus muutub teavitage sellest toetuse andjat, kes muudab algselt sisestatud summa.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Kulude abikõlblikkuse hindamiseks peab info olema kogu aeg ajakohane.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EDFD96-44FD-DE96-1FE0-C7FEA578E6BD}"/>
              </a:ext>
            </a:extLst>
          </p:cNvPr>
          <p:cNvSpPr txBox="1"/>
          <p:nvPr/>
        </p:nvSpPr>
        <p:spPr>
          <a:xfrm>
            <a:off x="9238209" y="4366659"/>
            <a:ext cx="2839574" cy="707886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Lepingu tegelikust maksumusest projektist rahastatav abikõlblik summa. Kui projektis on käibemaks abikõlblik, siis summa koos käibemaksuga.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91531B-5A10-7319-D2AF-D6E15EA1D430}"/>
              </a:ext>
            </a:extLst>
          </p:cNvPr>
          <p:cNvSpPr txBox="1"/>
          <p:nvPr/>
        </p:nvSpPr>
        <p:spPr>
          <a:xfrm>
            <a:off x="2104803" y="6037209"/>
            <a:ext cx="2160010" cy="707886"/>
          </a:xfrm>
          <a:prstGeom prst="rect">
            <a:avLst/>
          </a:prstGeom>
          <a:solidFill>
            <a:schemeClr val="accent2">
              <a:lumMod val="50000"/>
              <a:alpha val="3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Ärge tähistage märkeruutu, kui soovite, et lepingut kuvatakse kuludokumendi sisestamisel lepingute loetelus</a:t>
            </a:r>
            <a:endParaRPr lang="et-EE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56381B-4ECF-40F3-F12D-DCC3D823857F}"/>
              </a:ext>
            </a:extLst>
          </p:cNvPr>
          <p:cNvSpPr txBox="1"/>
          <p:nvPr/>
        </p:nvSpPr>
        <p:spPr>
          <a:xfrm>
            <a:off x="2104803" y="5427188"/>
            <a:ext cx="2160010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Laadige üles allkirjastatud lepingu fail ja vajadusel muud lepinguga seotud failid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C8FE4-F73C-54E4-9849-4E0549C6F418}"/>
              </a:ext>
            </a:extLst>
          </p:cNvPr>
          <p:cNvSpPr txBox="1"/>
          <p:nvPr/>
        </p:nvSpPr>
        <p:spPr>
          <a:xfrm>
            <a:off x="7038471" y="5932876"/>
            <a:ext cx="1844820" cy="400110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Salvestamisel saate hiljem andmeid täiendada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36ED5C-5557-5B06-279D-A1EB441C85DC}"/>
              </a:ext>
            </a:extLst>
          </p:cNvPr>
          <p:cNvCxnSpPr>
            <a:cxnSpLocks/>
          </p:cNvCxnSpPr>
          <p:nvPr/>
        </p:nvCxnSpPr>
        <p:spPr>
          <a:xfrm>
            <a:off x="8306175" y="6337957"/>
            <a:ext cx="0" cy="10923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04EFEE4-2A60-FD17-5A81-0575C87BB607}"/>
              </a:ext>
            </a:extLst>
          </p:cNvPr>
          <p:cNvSpPr txBox="1"/>
          <p:nvPr/>
        </p:nvSpPr>
        <p:spPr>
          <a:xfrm>
            <a:off x="9238760" y="6187801"/>
            <a:ext cx="2838471" cy="553998"/>
          </a:xfrm>
          <a:prstGeom prst="rect">
            <a:avLst/>
          </a:prstGeom>
          <a:solidFill>
            <a:schemeClr val="accent2">
              <a:lumMod val="50000"/>
              <a:alpha val="29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Andmed esitatakse toetuse andjale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ja hilisem muutmine on võimalik </a:t>
            </a:r>
          </a:p>
          <a:p>
            <a:pPr algn="ctr"/>
            <a:r>
              <a:rPr lang="et-EE" sz="1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toetuse andja poolt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7FCA598-0C05-530F-89EC-A991C7FBEDDF}"/>
              </a:ext>
            </a:extLst>
          </p:cNvPr>
          <p:cNvCxnSpPr>
            <a:cxnSpLocks/>
          </p:cNvCxnSpPr>
          <p:nvPr/>
        </p:nvCxnSpPr>
        <p:spPr>
          <a:xfrm flipH="1">
            <a:off x="9079249" y="6606415"/>
            <a:ext cx="158960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3DE27B1-6180-5E7A-95D3-DC1F22AC32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81" y="6447192"/>
            <a:ext cx="1092109" cy="2773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9CE6917-72F9-8E5B-40EC-BA8C5FEA3DC4}"/>
              </a:ext>
            </a:extLst>
          </p:cNvPr>
          <p:cNvCxnSpPr>
            <a:cxnSpLocks/>
          </p:cNvCxnSpPr>
          <p:nvPr/>
        </p:nvCxnSpPr>
        <p:spPr>
          <a:xfrm flipH="1" flipV="1">
            <a:off x="8118760" y="4492009"/>
            <a:ext cx="1119449" cy="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62DD81D-D2DE-DB5E-078C-ECD9C95F0E09}"/>
              </a:ext>
            </a:extLst>
          </p:cNvPr>
          <p:cNvCxnSpPr>
            <a:cxnSpLocks/>
          </p:cNvCxnSpPr>
          <p:nvPr/>
        </p:nvCxnSpPr>
        <p:spPr>
          <a:xfrm>
            <a:off x="4264812" y="3985217"/>
            <a:ext cx="937572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ACFE71B-1E7A-222C-6290-6F082BFEDE06}"/>
              </a:ext>
            </a:extLst>
          </p:cNvPr>
          <p:cNvCxnSpPr>
            <a:cxnSpLocks/>
          </p:cNvCxnSpPr>
          <p:nvPr/>
        </p:nvCxnSpPr>
        <p:spPr>
          <a:xfrm>
            <a:off x="4264364" y="4150905"/>
            <a:ext cx="807391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286EBEB-373C-E1BA-84BE-0FDA020ED0C5}"/>
              </a:ext>
            </a:extLst>
          </p:cNvPr>
          <p:cNvSpPr txBox="1"/>
          <p:nvPr/>
        </p:nvSpPr>
        <p:spPr>
          <a:xfrm>
            <a:off x="257990" y="2096429"/>
            <a:ext cx="318401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14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Ostulepingu andmete sisestamine toimub vaheaknas, mille avamiseks </a:t>
            </a:r>
            <a:r>
              <a:rPr lang="et-EE" sz="1400" b="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Roboto" pitchFamily="2" charset="0"/>
              </a:rPr>
              <a:t>vajutage Hanked ja lepingud lehel „Lisa ostuleping…“</a:t>
            </a:r>
            <a:endParaRPr lang="et-EE" sz="1400" dirty="0"/>
          </a:p>
        </p:txBody>
      </p:sp>
    </p:spTree>
    <p:extLst>
      <p:ext uri="{BB962C8B-B14F-4D97-AF65-F5344CB8AC3E}">
        <p14:creationId xmlns:p14="http://schemas.microsoft.com/office/powerpoint/2010/main" val="2898755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11972</TotalTime>
  <Words>1083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Sisukord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 Letta</dc:creator>
  <cp:lastModifiedBy>Kriste Letta</cp:lastModifiedBy>
  <cp:revision>366</cp:revision>
  <dcterms:created xsi:type="dcterms:W3CDTF">2021-12-15T09:28:24Z</dcterms:created>
  <dcterms:modified xsi:type="dcterms:W3CDTF">2023-11-10T11:52:22Z</dcterms:modified>
</cp:coreProperties>
</file>