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13" r:id="rId3"/>
    <p:sldId id="320" r:id="rId4"/>
    <p:sldId id="296" r:id="rId5"/>
    <p:sldId id="317" r:id="rId6"/>
    <p:sldId id="319" r:id="rId7"/>
    <p:sldId id="300" r:id="rId8"/>
    <p:sldId id="301" r:id="rId9"/>
    <p:sldId id="260" r:id="rId10"/>
  </p:sldIdLst>
  <p:sldSz cx="8999538" cy="6840538"/>
  <p:notesSz cx="9928225" cy="6797675"/>
  <p:defaultTextStyle>
    <a:defPPr>
      <a:defRPr lang="en-US"/>
    </a:defPPr>
    <a:lvl1pPr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7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32" userDrawn="1">
          <p15:clr>
            <a:srgbClr val="A4A3A4"/>
          </p15:clr>
        </p15:guide>
        <p15:guide id="2" pos="28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3979" autoAdjust="0"/>
  </p:normalViewPr>
  <p:slideViewPr>
    <p:cSldViewPr>
      <p:cViewPr varScale="1">
        <p:scale>
          <a:sx n="69" d="100"/>
          <a:sy n="69" d="100"/>
        </p:scale>
        <p:origin x="123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840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832"/>
        <p:guide pos="28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205" cy="340136"/>
          </a:xfrm>
          <a:prstGeom prst="rect">
            <a:avLst/>
          </a:prstGeom>
        </p:spPr>
        <p:txBody>
          <a:bodyPr vert="horz" lIns="83789" tIns="41895" rIns="83789" bIns="41895" rtlCol="0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37" y="0"/>
            <a:ext cx="4303205" cy="340136"/>
          </a:xfrm>
          <a:prstGeom prst="rect">
            <a:avLst/>
          </a:prstGeom>
        </p:spPr>
        <p:txBody>
          <a:bodyPr vert="horz" lIns="83789" tIns="41895" rIns="83789" bIns="41895" rtlCol="0"/>
          <a:lstStyle>
            <a:lvl1pPr algn="r">
              <a:defRPr sz="1100"/>
            </a:lvl1pPr>
          </a:lstStyle>
          <a:p>
            <a:fld id="{D177C4FA-5DBB-4B01-A9C2-C0D288FE097F}" type="datetimeFigureOut">
              <a:rPr lang="et-EE" smtClean="0"/>
              <a:t>30.08.2023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530"/>
            <a:ext cx="4303205" cy="340136"/>
          </a:xfrm>
          <a:prstGeom prst="rect">
            <a:avLst/>
          </a:prstGeom>
        </p:spPr>
        <p:txBody>
          <a:bodyPr vert="horz" lIns="83789" tIns="41895" rIns="83789" bIns="41895" rtlCol="0" anchor="b"/>
          <a:lstStyle>
            <a:lvl1pPr algn="l">
              <a:defRPr sz="11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37" y="6456530"/>
            <a:ext cx="4303205" cy="340136"/>
          </a:xfrm>
          <a:prstGeom prst="rect">
            <a:avLst/>
          </a:prstGeom>
        </p:spPr>
        <p:txBody>
          <a:bodyPr vert="horz" lIns="83789" tIns="41895" rIns="83789" bIns="41895" rtlCol="0" anchor="b"/>
          <a:lstStyle>
            <a:lvl1pPr algn="r">
              <a:defRPr sz="1100"/>
            </a:lvl1pPr>
          </a:lstStyle>
          <a:p>
            <a:fld id="{3D27E01F-15AE-4524-B7AD-5808BA44622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81179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86125" y="515938"/>
            <a:ext cx="3351213" cy="254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92404" y="3228770"/>
            <a:ext cx="7941330" cy="3058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307374" cy="33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32" algn="l"/>
                <a:tab pos="1326664" algn="l"/>
                <a:tab pos="1989996" algn="l"/>
                <a:tab pos="26533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18769" y="0"/>
            <a:ext cx="4307374" cy="33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32" algn="l"/>
                <a:tab pos="1326664" algn="l"/>
                <a:tab pos="1989996" algn="l"/>
                <a:tab pos="26533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6457539"/>
            <a:ext cx="4307374" cy="33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63332" algn="l"/>
                <a:tab pos="1326664" algn="l"/>
                <a:tab pos="1989996" algn="l"/>
                <a:tab pos="26533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618769" y="6457539"/>
            <a:ext cx="4307374" cy="33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63332" algn="l"/>
                <a:tab pos="1326664" algn="l"/>
                <a:tab pos="1989996" algn="l"/>
                <a:tab pos="2653328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FDBF8C5-1720-4C88-A344-A20BCF134EC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8625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34740F-B2AF-4F40-B50E-0A0A6EC74EAF}" type="slidenum">
              <a:rPr lang="et-EE" altLang="en-US"/>
              <a:pPr/>
              <a:t>1</a:t>
            </a:fld>
            <a:endParaRPr lang="et-EE" altLang="en-US" dirty="0"/>
          </a:p>
        </p:txBody>
      </p:sp>
      <p:sp>
        <p:nvSpPr>
          <p:cNvPr id="92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86125" y="515938"/>
            <a:ext cx="3355975" cy="2551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92407" y="3228770"/>
            <a:ext cx="7943414" cy="305920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Määrus allkirjastatakse</a:t>
            </a:r>
            <a:r>
              <a:rPr lang="et-EE" baseline="0" dirty="0" smtClean="0"/>
              <a:t> septembris ja meetme perioodi eelarve on 12 214 000. kaksteist miljonit kakssada neliteist tuhat eurot.</a:t>
            </a:r>
            <a:br>
              <a:rPr lang="et-EE" baseline="0" dirty="0" smtClean="0"/>
            </a:br>
            <a:r>
              <a:rPr lang="et-EE" baseline="0" dirty="0" smtClean="0"/>
              <a:t>Toetuse maksimaalne määr on 100% ja taotleja omafinantseeringu osa puudub.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48318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Toetusega rahastatakse </a:t>
            </a:r>
            <a:r>
              <a:rPr lang="fi-FI" sz="1200" dirty="0" err="1" smtClean="0"/>
              <a:t>kalanduse</a:t>
            </a:r>
            <a:r>
              <a:rPr lang="fi-FI" sz="1200" dirty="0" smtClean="0"/>
              <a:t> </a:t>
            </a:r>
            <a:r>
              <a:rPr lang="fi-FI" sz="1200" dirty="0" err="1" smtClean="0"/>
              <a:t>andmete</a:t>
            </a:r>
            <a:r>
              <a:rPr lang="fi-FI" sz="1200" dirty="0" smtClean="0"/>
              <a:t> </a:t>
            </a:r>
            <a:r>
              <a:rPr lang="fi-FI" sz="1200" dirty="0" err="1" smtClean="0"/>
              <a:t>kogumise</a:t>
            </a:r>
            <a:r>
              <a:rPr lang="fi-FI" sz="1200" dirty="0" smtClean="0"/>
              <a:t> </a:t>
            </a:r>
            <a:r>
              <a:rPr lang="et-EE" sz="1200" dirty="0" smtClean="0"/>
              <a:t>riikliku </a:t>
            </a:r>
            <a:r>
              <a:rPr lang="fi-FI" sz="1200" dirty="0" err="1" smtClean="0"/>
              <a:t>töökava</a:t>
            </a:r>
            <a:r>
              <a:rPr lang="et-EE" sz="1200" dirty="0" smtClean="0"/>
              <a:t>, mis on</a:t>
            </a:r>
            <a:r>
              <a:rPr lang="et-EE" sz="1200" baseline="0" dirty="0" smtClean="0"/>
              <a:t> 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Komisjoni poolt heaks kiidetud ja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kinnitatud.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49522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Kalavarude majandamisotsuste tegemiseks ja mereelustiku kaitse planeerimiseks vajame kvaliteetseid andmeid. Toetuse</a:t>
            </a:r>
            <a:r>
              <a:rPr lang="et-EE" baseline="0" dirty="0" smtClean="0"/>
              <a:t> </a:t>
            </a:r>
            <a:r>
              <a:rPr lang="et-EE" dirty="0" smtClean="0"/>
              <a:t>eesmärgiks ongi</a:t>
            </a:r>
            <a:r>
              <a:rPr lang="et-EE" baseline="0" dirty="0" smtClean="0"/>
              <a:t> neid andmeid </a:t>
            </a:r>
            <a:r>
              <a:rPr lang="et-EE" dirty="0" smtClean="0"/>
              <a:t>koguda ja</a:t>
            </a:r>
            <a:r>
              <a:rPr lang="et-EE" baseline="0" dirty="0" smtClean="0"/>
              <a:t> </a:t>
            </a:r>
            <a:r>
              <a:rPr lang="et-EE" dirty="0" smtClean="0"/>
              <a:t>hallata.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74068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Toetusega andmisega panustame kestlikku</a:t>
            </a:r>
            <a:r>
              <a:rPr lang="et-EE" baseline="0" dirty="0" smtClean="0"/>
              <a:t> kalanduse </a:t>
            </a:r>
            <a:r>
              <a:rPr lang="et-EE" sz="1200" dirty="0" smtClean="0"/>
              <a:t>tegevussuuna eesmärkidesse</a:t>
            </a:r>
            <a:r>
              <a:rPr lang="et-EE" baseline="0" dirty="0" smtClean="0"/>
              <a:t>, kus soovime </a:t>
            </a:r>
            <a:r>
              <a:rPr lang="et-EE" baseline="0" dirty="0" err="1" smtClean="0"/>
              <a:t>kalavarusi</a:t>
            </a:r>
            <a:r>
              <a:rPr lang="et-EE" baseline="0" dirty="0" smtClean="0"/>
              <a:t> keskkonnateadlikult ja jätkusuutlikult majandada ning hoolitseme selle eest, et kalandus oleks jätkusuutlik ja konkurentsivõimeline.</a:t>
            </a:r>
            <a:endParaRPr lang="et-E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21055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Perioodil 2014–2020 oli kalandusandmete kogumise toetuse taotlejaks ja riikliku töökava elluviijaks</a:t>
            </a:r>
            <a:r>
              <a:rPr lang="et-EE" baseline="0" dirty="0" smtClean="0"/>
              <a:t> </a:t>
            </a:r>
            <a:r>
              <a:rPr lang="et-EE" dirty="0" smtClean="0"/>
              <a:t>Keskkonnaministeerium. Seoses just</a:t>
            </a:r>
            <a:r>
              <a:rPr lang="et-EE" baseline="0" dirty="0" smtClean="0"/>
              <a:t> lõppenud </a:t>
            </a:r>
            <a:r>
              <a:rPr lang="et-EE" dirty="0" smtClean="0"/>
              <a:t>ministeeriumite reformimisega on edaspidi kalandusandmete kogumise toetuse taotlejaks ja töökava elluviijaks Regionaal- ja Põllumajandusministeerium.</a:t>
            </a:r>
          </a:p>
          <a:p>
            <a:r>
              <a:rPr lang="et-EE" dirty="0" smtClean="0"/>
              <a:t>(Toetuse andmisel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valiku metoodikat ei rakendata, kuna tegemist on ühe taotlejaga.)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6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318390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Toetuste vastuvõtt toimub elektrooniliselt PRIA e-teenuse keskkonnas</a:t>
            </a:r>
            <a:r>
              <a:rPr lang="et-EE" baseline="0" dirty="0" smtClean="0"/>
              <a:t> ja t</a:t>
            </a:r>
            <a:r>
              <a:rPr lang="et-EE" dirty="0" smtClean="0"/>
              <a:t>oetust menetleb PRIA (ennem menetles teotust Regionaal</a:t>
            </a:r>
            <a:r>
              <a:rPr lang="et-EE" baseline="0" dirty="0" smtClean="0"/>
              <a:t>- ja Põllumajandusministeerium).</a:t>
            </a: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7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83634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Toetuse taotlemisel esitatakse t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ulemusnäitajate andmed, milleks on andmete kogumise, haldamise ja kasutamise süsteemi tõhusus   ja   kättesaadavaks tehtavate andmekogumiste ja nõuannete arv.</a:t>
            </a:r>
          </a:p>
          <a:p>
            <a:endParaRPr lang="et-EE" dirty="0" smtClean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Süsteemi tõhususe tulemusnäitajaks</a:t>
            </a:r>
            <a:r>
              <a:rPr lang="et-EE" sz="1200" kern="1200" baseline="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on </a:t>
            </a: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Komisjoni ametlik heakskiit kalandusandmete kogumise rakendamise aastaaruandele.   (hinnang antakse skaalal Jah-Enamjaolt-Osaliselt-Ei).</a:t>
            </a:r>
            <a:b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t-EE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t-EE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Andmekogumiste ja nõuannete arvu p</a:t>
            </a:r>
            <a:r>
              <a:rPr lang="et-EE" dirty="0" smtClean="0"/>
              <a:t>rognoos koostatakse eelmise</a:t>
            </a:r>
            <a:r>
              <a:rPr lang="et-EE" baseline="0" dirty="0" smtClean="0"/>
              <a:t> perioodi andmete alusel.</a:t>
            </a:r>
            <a:endParaRPr lang="et-EE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t-EE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endParaRPr lang="et-EE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r>
              <a:rPr lang="et-EE" dirty="0" err="1" smtClean="0"/>
              <a:t>STECFi</a:t>
            </a:r>
            <a:r>
              <a:rPr lang="et-EE" dirty="0" smtClean="0"/>
              <a:t> ametlik heakskiit aastaaruandele</a:t>
            </a:r>
            <a:r>
              <a:rPr lang="et-EE" baseline="0" dirty="0" smtClean="0"/>
              <a:t> </a:t>
            </a:r>
            <a:r>
              <a:rPr lang="en-GB" baseline="0" dirty="0" smtClean="0"/>
              <a:t>Scientific, Technical and Economic Committee for Fisheries (STECF) Scientific, Technical and Economic Committee for Fisheries (STECF).</a:t>
            </a:r>
          </a:p>
          <a:p>
            <a:r>
              <a:rPr lang="et-EE" dirty="0" smtClean="0"/>
              <a:t>Kalanduse teadus, tehniline ja majanduskomitee.)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FDBF8C5-1720-4C88-A344-A20BCF134ECE}" type="slidenum">
              <a:rPr lang="et-EE" altLang="en-US" smtClean="0"/>
              <a:pPr/>
              <a:t>8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57206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9F557E-D9C4-4486-B283-447A89A4A89A}" type="slidenum">
              <a:rPr lang="et-EE" altLang="en-US"/>
              <a:pPr/>
              <a:t>9</a:t>
            </a:fld>
            <a:endParaRPr lang="et-EE" alt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86125" y="515938"/>
            <a:ext cx="3355975" cy="25511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92407" y="3228770"/>
            <a:ext cx="7943414" cy="305920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74688" y="2125663"/>
            <a:ext cx="7650162" cy="1465262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49375" y="3876675"/>
            <a:ext cx="6300788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t-EE" smtClean="0"/>
              <a:t>Klõpsake laadi muutmiseks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D978CB-D379-4D3E-AD51-C952ED221A7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053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5814EE-1AFA-4908-9646-63BBFE75EF4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1590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04025" y="301625"/>
            <a:ext cx="1512168" cy="5980113"/>
          </a:xfrm>
        </p:spPr>
        <p:txBody>
          <a:bodyPr vert="eaVert"/>
          <a:lstStyle/>
          <a:p>
            <a:r>
              <a:rPr lang="et-EE" dirty="0" smtClean="0"/>
              <a:t>Muutke tiitli laadi</a:t>
            </a:r>
            <a:endParaRPr lang="en-US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156771" cy="5980113"/>
          </a:xfrm>
        </p:spPr>
        <p:txBody>
          <a:bodyPr vert="eaVert"/>
          <a:lstStyle/>
          <a:p>
            <a:pPr lvl="0"/>
            <a:r>
              <a:rPr lang="et-EE" dirty="0" smtClean="0"/>
              <a:t>Muutke teksti laade</a:t>
            </a:r>
          </a:p>
          <a:p>
            <a:pPr lvl="1"/>
            <a:r>
              <a:rPr lang="et-EE" dirty="0" smtClean="0"/>
              <a:t>Teine tase</a:t>
            </a:r>
          </a:p>
          <a:p>
            <a:pPr lvl="2"/>
            <a:r>
              <a:rPr lang="et-EE" dirty="0" smtClean="0"/>
              <a:t>Kolmas tase</a:t>
            </a:r>
          </a:p>
          <a:p>
            <a:pPr lvl="3"/>
            <a:r>
              <a:rPr lang="et-EE" dirty="0" smtClean="0"/>
              <a:t>Neljas tase</a:t>
            </a:r>
          </a:p>
          <a:p>
            <a:pPr lvl="4"/>
            <a:r>
              <a:rPr lang="et-EE" dirty="0" smtClean="0"/>
              <a:t>Viies tase</a:t>
            </a:r>
            <a:endParaRPr lang="en-US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D245DB-0FEE-47BB-BA83-56F132CD4E85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1462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handatud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8028979" cy="126047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4AFCCB4-A273-4296-A4AC-1277F36479C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29553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A077C1-AD36-437D-A357-83C0FB8CF36F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0723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1200" y="4395788"/>
            <a:ext cx="76485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11200" y="2898775"/>
            <a:ext cx="76485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Jaluse kohatäide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Slaidinumbri kohatäide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0F7983-E769-422E-A410-E8E4EE53C2A1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5484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3924523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9769" y="1764085"/>
            <a:ext cx="4032449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F7FBC1-1E05-4772-BBF8-2E691503A362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414770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4638"/>
            <a:ext cx="8101012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49263" y="1531938"/>
            <a:ext cx="3976687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49263" y="2170113"/>
            <a:ext cx="3976687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572000" y="1531938"/>
            <a:ext cx="39782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572000" y="2170113"/>
            <a:ext cx="39782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8" name="Jaluse kohatäide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9" name="Slaidinumbri kohatäide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207F9B2-E259-476C-AC0C-02CEB89CBB7C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9513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Kuupäeva kohatäide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Jaluse kohatäide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5" name="Slaidinumbri kohatäide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4617E69-1F1E-437C-A16C-6A9C5A41203A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3759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3" name="Jaluse kohatäide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4" name="Slaidinumbri kohatäide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F86B7C-9D50-4D36-8093-D7E281ACD0B0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5196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49263" y="273050"/>
            <a:ext cx="2962275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17900" y="273050"/>
            <a:ext cx="503237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49263" y="1431925"/>
            <a:ext cx="2962275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DCDA69-4B48-4392-8E4E-3225A37EFC46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265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63713" y="4787900"/>
            <a:ext cx="5400675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63713" y="611188"/>
            <a:ext cx="5400675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63713" y="5353050"/>
            <a:ext cx="5400675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6" name="Jaluse kohatäide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 altLang="en-US"/>
          </a:p>
        </p:txBody>
      </p:sp>
      <p:sp>
        <p:nvSpPr>
          <p:cNvPr id="7" name="Slaidinumbri kohatäide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36B476-2438-4696-9EE1-164833E8593E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8960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795697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7956971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09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the outline text format</a:t>
            </a:r>
          </a:p>
          <a:p>
            <a:pPr lvl="1"/>
            <a:r>
              <a:rPr lang="en-US" altLang="en-US" dirty="0" smtClean="0"/>
              <a:t>Second Outline Level</a:t>
            </a:r>
          </a:p>
          <a:p>
            <a:pPr lvl="2"/>
            <a:r>
              <a:rPr lang="en-US" altLang="en-US" dirty="0" smtClean="0"/>
              <a:t>Third Outline Level</a:t>
            </a:r>
          </a:p>
          <a:p>
            <a:pPr lvl="3"/>
            <a:r>
              <a:rPr lang="en-US" altLang="en-US" dirty="0" smtClean="0"/>
              <a:t>Fourth Outline Level</a:t>
            </a:r>
          </a:p>
          <a:p>
            <a:pPr lvl="4"/>
            <a:r>
              <a:rPr lang="en-US" altLang="en-US" dirty="0" smtClean="0"/>
              <a:t>Fifth Outline Level</a:t>
            </a:r>
          </a:p>
          <a:p>
            <a:pPr lvl="4"/>
            <a:r>
              <a:rPr lang="en-US" altLang="en-US" dirty="0" smtClean="0"/>
              <a:t>Sixth Outline Level</a:t>
            </a:r>
          </a:p>
          <a:p>
            <a:pPr lvl="4"/>
            <a:r>
              <a:rPr lang="en-US" altLang="en-US" dirty="0" smtClean="0"/>
              <a:t>Seventh Outline Level</a:t>
            </a:r>
          </a:p>
          <a:p>
            <a:pPr lvl="4"/>
            <a:r>
              <a:rPr lang="en-US" altLang="en-US" dirty="0" smtClean="0"/>
              <a:t>Eighth Outline Level</a:t>
            </a:r>
          </a:p>
          <a:p>
            <a:pPr lvl="4"/>
            <a:r>
              <a:rPr lang="en-US" altLang="en-US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04F49A80-4DB2-4386-B9CF-FA33CCF05769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7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700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97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45855"/>
              </p:ext>
            </p:extLst>
          </p:nvPr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25">
                <a:tc>
                  <a:txBody>
                    <a:bodyPr/>
                    <a:lstStyle>
                      <a:lvl1pPr>
                        <a:spcAft>
                          <a:spcPts val="1413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8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4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0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t-EE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 charset="0"/>
                        <a:ea typeface="Microsoft YaHei" charset="-122"/>
                      </a:endParaRPr>
                    </a:p>
                  </a:txBody>
                  <a:tcPr marL="90000" marR="90000" marT="53603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827361" y="1773589"/>
            <a:ext cx="7703295" cy="2726800"/>
          </a:xfrm>
          <a:ln/>
        </p:spPr>
        <p:txBody>
          <a:bodyPr tIns="165186" anchor="t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t-EE" sz="5400" b="1" dirty="0">
                <a:solidFill>
                  <a:schemeClr val="bg1"/>
                </a:solidFill>
              </a:rPr>
              <a:t>Perioodi 2021 – 2027 Kalandusandmete kogumise toetus</a:t>
            </a:r>
            <a:endParaRPr lang="et-EE" altLang="en-US" sz="5400" b="1" dirty="0">
              <a:solidFill>
                <a:schemeClr val="bg1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99369" y="4500389"/>
            <a:ext cx="7199313" cy="151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82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9pPr>
          </a:lstStyle>
          <a:p>
            <a:r>
              <a:rPr lang="et-EE" altLang="en-US" sz="2000" dirty="0" smtClean="0">
                <a:solidFill>
                  <a:srgbClr val="FFFFFF"/>
                </a:solidFill>
              </a:rPr>
              <a:t>Heli Annok</a:t>
            </a: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Kalamajandusosakond</a:t>
            </a: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endParaRPr lang="et-EE" altLang="en-US" sz="2000" dirty="0">
              <a:solidFill>
                <a:srgbClr val="FFFFFF"/>
              </a:solidFill>
            </a:endParaRPr>
          </a:p>
          <a:p>
            <a:r>
              <a:rPr lang="et-EE" altLang="en-US" sz="2000" dirty="0" smtClean="0">
                <a:solidFill>
                  <a:srgbClr val="FFFFFF"/>
                </a:solidFill>
              </a:rPr>
              <a:t>24.07.2023</a:t>
            </a:r>
            <a:endParaRPr lang="et-EE" altLang="en-US" sz="2000" dirty="0">
              <a:solidFill>
                <a:srgbClr val="FFFFFF"/>
              </a:solidFill>
            </a:endParaRPr>
          </a:p>
        </p:txBody>
      </p:sp>
      <p:pic>
        <p:nvPicPr>
          <p:cNvPr id="7" name="Picture 6" descr="https://valitsus.ee/sites/default/files/logo-files/bw/web/rgb/maaeluministeerium_3lovi_est_rg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4" y="323925"/>
            <a:ext cx="2800350" cy="1120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 smtClean="0">
                <a:solidFill>
                  <a:srgbClr val="0070C0"/>
                </a:solidFill>
              </a:rPr>
              <a:t>Kalandusandmete </a:t>
            </a:r>
            <a:r>
              <a:rPr lang="et-EE" sz="3200" b="1" dirty="0">
                <a:solidFill>
                  <a:srgbClr val="0070C0"/>
                </a:solidFill>
              </a:rPr>
              <a:t>kogumise toetus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		</a:t>
            </a:r>
            <a:endParaRPr lang="et-E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M</a:t>
            </a:r>
            <a:r>
              <a:rPr lang="nn-NO" dirty="0" smtClean="0"/>
              <a:t>eetmemääruse </a:t>
            </a:r>
            <a:r>
              <a:rPr lang="nn-NO" dirty="0"/>
              <a:t>allkirjastamine </a:t>
            </a:r>
            <a:r>
              <a:rPr lang="et-EE" dirty="0" smtClean="0"/>
              <a:t>september</a:t>
            </a:r>
            <a:r>
              <a:rPr lang="nn-NO" dirty="0" smtClean="0"/>
              <a:t> </a:t>
            </a:r>
            <a:r>
              <a:rPr lang="nn-NO" dirty="0"/>
              <a:t>2023	</a:t>
            </a:r>
            <a:endParaRPr lang="et-EE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Meetme </a:t>
            </a:r>
            <a:r>
              <a:rPr lang="et-EE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kogu eelarve on kokku </a:t>
            </a:r>
            <a:r>
              <a:rPr lang="et-EE" dirty="0"/>
              <a:t>12 214 000 </a:t>
            </a:r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eurot</a:t>
            </a:r>
            <a:r>
              <a:rPr lang="et-EE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Toetuse </a:t>
            </a:r>
            <a:r>
              <a:rPr lang="et-EE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maksimaalne määr on 100 </a:t>
            </a:r>
            <a:r>
              <a:rPr lang="et-EE" dirty="0" smtClean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% abikõlblikest </a:t>
            </a:r>
            <a:r>
              <a:rPr lang="et-EE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kuludest. Omafinantseeringu minimaalne määr puudub.</a:t>
            </a:r>
          </a:p>
        </p:txBody>
      </p:sp>
    </p:spTree>
    <p:extLst>
      <p:ext uri="{BB962C8B-B14F-4D97-AF65-F5344CB8AC3E}">
        <p14:creationId xmlns:p14="http://schemas.microsoft.com/office/powerpoint/2010/main" val="27229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 smtClean="0">
                <a:solidFill>
                  <a:srgbClr val="0070C0"/>
                </a:solidFill>
              </a:rPr>
              <a:t>Kalandusandmete </a:t>
            </a:r>
            <a:r>
              <a:rPr lang="et-EE" sz="3200" b="1" dirty="0">
                <a:solidFill>
                  <a:srgbClr val="0070C0"/>
                </a:solidFill>
              </a:rPr>
              <a:t>kogumise </a:t>
            </a:r>
            <a:r>
              <a:rPr lang="et-EE" sz="3200" b="1" dirty="0" smtClean="0">
                <a:solidFill>
                  <a:srgbClr val="0070C0"/>
                </a:solidFill>
              </a:rPr>
              <a:t>toetuse valimise metoodika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pPr marL="0" indent="0"/>
            <a:r>
              <a:rPr lang="et-EE" sz="2800" dirty="0"/>
              <a:t/>
            </a:r>
            <a:br>
              <a:rPr lang="et-EE" sz="2800" dirty="0"/>
            </a:br>
            <a:r>
              <a:rPr lang="et-EE" sz="2800" dirty="0" smtClean="0"/>
              <a:t>Toetusega r</a:t>
            </a:r>
            <a:r>
              <a:rPr lang="fi-FI" sz="2800" dirty="0" err="1" smtClean="0"/>
              <a:t>ahastatakse</a:t>
            </a:r>
            <a:r>
              <a:rPr lang="fi-FI" sz="2800" dirty="0" smtClean="0"/>
              <a:t> </a:t>
            </a:r>
            <a:r>
              <a:rPr lang="fi-FI" sz="2800" dirty="0" err="1"/>
              <a:t>kalanduse</a:t>
            </a:r>
            <a:r>
              <a:rPr lang="fi-FI" sz="2800" dirty="0"/>
              <a:t> </a:t>
            </a:r>
            <a:r>
              <a:rPr lang="fi-FI" sz="2800" dirty="0" err="1"/>
              <a:t>andmete</a:t>
            </a:r>
            <a:r>
              <a:rPr lang="fi-FI" sz="2800" dirty="0"/>
              <a:t> </a:t>
            </a:r>
            <a:r>
              <a:rPr lang="fi-FI" sz="2800" dirty="0" err="1"/>
              <a:t>kogumise</a:t>
            </a:r>
            <a:r>
              <a:rPr lang="fi-FI" sz="2800" dirty="0"/>
              <a:t> </a:t>
            </a:r>
            <a:r>
              <a:rPr lang="fi-FI" sz="2800" dirty="0" err="1"/>
              <a:t>töökava</a:t>
            </a:r>
            <a:r>
              <a:rPr lang="fi-FI" sz="2800" dirty="0"/>
              <a:t>, mille on </a:t>
            </a:r>
            <a:r>
              <a:rPr lang="fi-FI" sz="2800" dirty="0" err="1"/>
              <a:t>Euroopa</a:t>
            </a:r>
            <a:r>
              <a:rPr lang="fi-FI" sz="2800" dirty="0"/>
              <a:t> </a:t>
            </a:r>
            <a:r>
              <a:rPr lang="fi-FI" sz="2800" dirty="0" err="1"/>
              <a:t>Komisjon</a:t>
            </a:r>
            <a:r>
              <a:rPr lang="fi-FI" sz="2800" dirty="0"/>
              <a:t> </a:t>
            </a:r>
            <a:r>
              <a:rPr lang="fi-FI" sz="2800" dirty="0" err="1"/>
              <a:t>heaks</a:t>
            </a:r>
            <a:r>
              <a:rPr lang="fi-FI" sz="2800" dirty="0"/>
              <a:t> </a:t>
            </a:r>
            <a:r>
              <a:rPr lang="fi-FI" sz="2800" dirty="0" err="1" smtClean="0"/>
              <a:t>kiitnud</a:t>
            </a:r>
            <a:r>
              <a:rPr lang="et-EE" sz="2800" dirty="0" smtClean="0"/>
              <a:t>.</a:t>
            </a:r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78327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 smtClean="0">
                <a:solidFill>
                  <a:srgbClr val="0070C0"/>
                </a:solidFill>
              </a:rPr>
              <a:t>Kalandusandmete </a:t>
            </a:r>
            <a:r>
              <a:rPr lang="et-EE" sz="3200" b="1" dirty="0">
                <a:solidFill>
                  <a:srgbClr val="0070C0"/>
                </a:solidFill>
              </a:rPr>
              <a:t>kogumise </a:t>
            </a:r>
            <a:r>
              <a:rPr lang="et-EE" sz="3200" b="1" dirty="0" smtClean="0">
                <a:solidFill>
                  <a:srgbClr val="0070C0"/>
                </a:solidFill>
              </a:rPr>
              <a:t>toetuse eesmärk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smtClean="0"/>
              <a:t>Toetuse eesmärk on koguda ja hallata kvaliteetseid kalandusandmeid, mida saab kasutada teadmistel põhineval kalavarude majandamisotsuste tegemisel ja mereelustiku kaitse planeerimisel.</a:t>
            </a:r>
            <a:br>
              <a:rPr lang="et-EE" sz="2800" dirty="0" smtClean="0"/>
            </a:b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5293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K</a:t>
            </a:r>
            <a:r>
              <a:rPr lang="et-EE" sz="3200" b="1" dirty="0" smtClean="0">
                <a:solidFill>
                  <a:srgbClr val="0070C0"/>
                </a:solidFill>
              </a:rPr>
              <a:t>alandusandmete </a:t>
            </a:r>
            <a:r>
              <a:rPr lang="et-EE" sz="3200" b="1" dirty="0">
                <a:solidFill>
                  <a:srgbClr val="0070C0"/>
                </a:solidFill>
              </a:rPr>
              <a:t>kogumise </a:t>
            </a:r>
            <a:r>
              <a:rPr lang="et-EE" sz="3200" b="1" dirty="0" smtClean="0">
                <a:solidFill>
                  <a:srgbClr val="0070C0"/>
                </a:solidFill>
              </a:rPr>
              <a:t>toetus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t-EE" sz="2800" dirty="0" smtClean="0"/>
              <a:t>Kalandusandmete kogumise toetus panustab </a:t>
            </a:r>
            <a:r>
              <a:rPr lang="et-EE" sz="2800" dirty="0"/>
              <a:t>„Põllumajanduse ja kalanduse valdkonna arengukava aastani 2030“ kestliku kalanduse tegevussuuna eesmärkidesse:</a:t>
            </a:r>
          </a:p>
          <a:p>
            <a:pPr marL="0" indent="0" algn="ctr"/>
            <a:r>
              <a:rPr lang="et-EE" sz="2800" dirty="0" smtClean="0"/>
              <a:t>	1</a:t>
            </a:r>
            <a:r>
              <a:rPr lang="et-EE" sz="2800" dirty="0"/>
              <a:t>) kalavarusid keskkonnateadlikult ja </a:t>
            </a:r>
            <a:r>
              <a:rPr lang="et-EE" sz="2800" dirty="0" smtClean="0"/>
              <a:t>jätkusuutlikult majandades </a:t>
            </a:r>
            <a:r>
              <a:rPr lang="et-EE" sz="2800" dirty="0"/>
              <a:t>on kalavarud heas seisus;</a:t>
            </a:r>
          </a:p>
          <a:p>
            <a:pPr marL="0" indent="0" algn="ctr"/>
            <a:r>
              <a:rPr lang="et-EE" sz="2800" dirty="0" smtClean="0"/>
              <a:t>	2</a:t>
            </a:r>
            <a:r>
              <a:rPr lang="et-EE" sz="2800" dirty="0"/>
              <a:t>) kalandus on jätkusuutlik ja konkurentsivõimeline.</a:t>
            </a:r>
          </a:p>
          <a:p>
            <a:pPr marL="0" indent="0"/>
            <a:r>
              <a:rPr lang="et-EE" sz="2800" dirty="0" smtClean="0"/>
              <a:t/>
            </a:r>
            <a:br>
              <a:rPr lang="et-EE" sz="2800" dirty="0" smtClean="0"/>
            </a:br>
            <a:endParaRPr lang="et-E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96354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K</a:t>
            </a:r>
            <a:r>
              <a:rPr lang="et-EE" sz="3200" b="1" dirty="0" smtClean="0">
                <a:solidFill>
                  <a:srgbClr val="0070C0"/>
                </a:solidFill>
              </a:rPr>
              <a:t>alandusandmete </a:t>
            </a:r>
            <a:r>
              <a:rPr lang="et-EE" sz="3200" b="1" dirty="0">
                <a:solidFill>
                  <a:srgbClr val="0070C0"/>
                </a:solidFill>
              </a:rPr>
              <a:t>kogumise toetus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t-EE" sz="2800" dirty="0" smtClean="0"/>
              <a:t>Toetust võib anda </a:t>
            </a:r>
            <a:br>
              <a:rPr lang="et-EE" sz="2800" dirty="0" smtClean="0"/>
            </a:br>
            <a:r>
              <a:rPr lang="et-EE" sz="2800" dirty="0" smtClean="0"/>
              <a:t>Regionaal- ja Põllumajandusministeeriumile.</a:t>
            </a:r>
          </a:p>
          <a:p>
            <a:pPr marL="0" indent="0"/>
            <a:r>
              <a:rPr lang="et-EE" sz="2800" dirty="0" smtClean="0"/>
              <a:t/>
            </a:r>
            <a:br>
              <a:rPr lang="et-EE" sz="2800" dirty="0" smtClean="0"/>
            </a:br>
            <a:r>
              <a:rPr lang="et-EE" sz="2800" dirty="0" smtClean="0"/>
              <a:t>Taotleja on vastutav kalandusandmete kogumise riikliku töökava elluviimise eest ning koordineerib Komisjoni poolt tulevate nõuete ja/või küsimuste lahendamist andmeid koguvate asutuste vahel.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 smtClean="0"/>
          </a:p>
          <a:p>
            <a:endParaRPr lang="et-EE" sz="2800" dirty="0" smtClean="0"/>
          </a:p>
          <a:p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11383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K</a:t>
            </a:r>
            <a:r>
              <a:rPr lang="et-EE" sz="3200" b="1" dirty="0" smtClean="0">
                <a:solidFill>
                  <a:srgbClr val="0070C0"/>
                </a:solidFill>
              </a:rPr>
              <a:t>alandusandmete </a:t>
            </a:r>
            <a:r>
              <a:rPr lang="et-EE" sz="3200" b="1" dirty="0">
                <a:solidFill>
                  <a:srgbClr val="0070C0"/>
                </a:solidFill>
              </a:rPr>
              <a:t>kogumise </a:t>
            </a:r>
            <a:r>
              <a:rPr lang="et-EE" sz="3200" b="1" dirty="0" smtClean="0">
                <a:solidFill>
                  <a:srgbClr val="0070C0"/>
                </a:solidFill>
              </a:rPr>
              <a:t>toetuse vastuvõtt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t-EE" dirty="0" smtClean="0"/>
          </a:p>
          <a:p>
            <a:pPr marL="0" indent="0"/>
            <a:r>
              <a:rPr lang="et-EE" dirty="0" smtClean="0"/>
              <a:t>Toetuste vastuvõtt toimub elektrooniliselt PRIA e-teenuse keskkonnas.</a:t>
            </a:r>
          </a:p>
          <a:p>
            <a:pPr marL="0" indent="0"/>
            <a:endParaRPr lang="et-EE" dirty="0" smtClean="0"/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5189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sz="3200" b="1" dirty="0">
                <a:solidFill>
                  <a:srgbClr val="0070C0"/>
                </a:solidFill>
              </a:rPr>
              <a:t>K</a:t>
            </a:r>
            <a:r>
              <a:rPr lang="et-EE" sz="3200" b="1" dirty="0" smtClean="0">
                <a:solidFill>
                  <a:srgbClr val="0070C0"/>
                </a:solidFill>
              </a:rPr>
              <a:t>alandusandmete </a:t>
            </a:r>
            <a:r>
              <a:rPr lang="et-EE" sz="3200" b="1" dirty="0">
                <a:solidFill>
                  <a:srgbClr val="0070C0"/>
                </a:solidFill>
              </a:rPr>
              <a:t>kogumise </a:t>
            </a:r>
            <a:r>
              <a:rPr lang="et-EE" sz="3200" b="1" dirty="0" smtClean="0">
                <a:solidFill>
                  <a:srgbClr val="0070C0"/>
                </a:solidFill>
              </a:rPr>
              <a:t>toetuse tulemusnäitajate oluline roll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t-EE" dirty="0" smtClean="0"/>
          </a:p>
          <a:p>
            <a:r>
              <a:rPr lang="et-EE" dirty="0" smtClean="0"/>
              <a:t>Euroopa Liidu ühised tulemusnäitajad 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/>
              <a:t>andmete kogumise, haldamise ja kasutamise süsteemi </a:t>
            </a:r>
            <a:r>
              <a:rPr lang="et-EE" dirty="0" smtClean="0"/>
              <a:t>tõhusus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dirty="0" smtClean="0"/>
              <a:t>kättesaadavaks </a:t>
            </a:r>
            <a:r>
              <a:rPr lang="et-EE" dirty="0"/>
              <a:t>tehtavate andmekogumiste ja nõuannete </a:t>
            </a:r>
            <a:r>
              <a:rPr lang="et-EE" dirty="0" smtClean="0"/>
              <a:t>arv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951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174582"/>
              </p:ext>
            </p:extLst>
          </p:nvPr>
        </p:nvGraphicFramePr>
        <p:xfrm>
          <a:off x="0" y="0"/>
          <a:ext cx="9002713" cy="1800225"/>
        </p:xfrm>
        <a:graphic>
          <a:graphicData uri="http://schemas.openxmlformats.org/drawingml/2006/table">
            <a:tbl>
              <a:tblPr/>
              <a:tblGrid>
                <a:gridCol w="900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25">
                <a:tc>
                  <a:txBody>
                    <a:bodyPr/>
                    <a:lstStyle>
                      <a:lvl1pPr>
                        <a:spcAft>
                          <a:spcPts val="1413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8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4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 sz="2000"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5pPr>
                      <a:lvl6pPr marL="25146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6pPr>
                      <a:lvl7pPr marL="29718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7pPr>
                      <a:lvl8pPr marL="34290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8pPr>
                      <a:lvl9pPr marL="3886200" indent="-228600" defTabSz="449263" fontAlgn="base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  <a:defRPr>
                          <a:solidFill>
                            <a:srgbClr val="000000"/>
                          </a:solidFill>
                          <a:latin typeface="Roboto Condensed" charset="0"/>
                          <a:ea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9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t-EE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Roboto Condensed" charset="0"/>
                        <a:ea typeface="Microsoft YaHei" charset="-122"/>
                      </a:endParaRPr>
                    </a:p>
                  </a:txBody>
                  <a:tcPr marL="90000" marR="90000" marT="53603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1403350" y="2339975"/>
            <a:ext cx="2447925" cy="612775"/>
          </a:xfrm>
          <a:ln/>
        </p:spPr>
        <p:txBody>
          <a:bodyPr tIns="156492" anchor="t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et-EE" altLang="en-US" sz="5400" dirty="0" smtClean="0">
                <a:solidFill>
                  <a:srgbClr val="FFFFFF"/>
                </a:solidFill>
              </a:rPr>
              <a:t/>
            </a:r>
            <a:br>
              <a:rPr lang="et-EE" altLang="en-US" sz="5400" dirty="0" smtClean="0">
                <a:solidFill>
                  <a:srgbClr val="FFFFFF"/>
                </a:solidFill>
              </a:rPr>
            </a:br>
            <a:r>
              <a:rPr lang="et-EE" altLang="en-US" sz="5400" dirty="0">
                <a:solidFill>
                  <a:srgbClr val="FFFFFF"/>
                </a:solidFill>
              </a:rPr>
              <a:t/>
            </a:r>
            <a:br>
              <a:rPr lang="et-EE" altLang="en-US" sz="5400" dirty="0">
                <a:solidFill>
                  <a:srgbClr val="FFFFFF"/>
                </a:solidFill>
              </a:rPr>
            </a:br>
            <a:r>
              <a:rPr lang="et-EE" altLang="en-US" sz="5400" dirty="0" smtClean="0">
                <a:solidFill>
                  <a:srgbClr val="FFFFFF"/>
                </a:solidFill>
              </a:rPr>
              <a:t>Aitäh!</a:t>
            </a:r>
            <a:endParaRPr lang="et-EE" altLang="en-US" sz="5400" dirty="0">
              <a:solidFill>
                <a:srgbClr val="FFFFFF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03425" y="4664599"/>
            <a:ext cx="7199313" cy="9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828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Roboto Condensed" charset="0"/>
                <a:ea typeface="Microsoft YaHei" charset="-122"/>
              </a:defRPr>
            </a:lvl9pPr>
          </a:lstStyle>
          <a:p>
            <a:endParaRPr lang="et-EE" altLang="en-US" sz="2000" dirty="0" smtClean="0">
              <a:solidFill>
                <a:srgbClr val="FFFFFF"/>
              </a:solidFill>
            </a:endParaRPr>
          </a:p>
        </p:txBody>
      </p:sp>
      <p:pic>
        <p:nvPicPr>
          <p:cNvPr id="6" name="Picture 5" descr="https://valitsus.ee/sites/default/files/logo-files/bw/web/rgb/maaeluministeerium_3lovi_est_rg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1" y="323925"/>
            <a:ext cx="2800350" cy="1120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uM_esitlusslaidid_3lovi">
  <a:themeElements>
    <a:clrScheme name="Tarkvarakomplekti Office kujund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arkvarakomplekti Office kujundus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Tarkvarakomplekti Office kujund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rkvarakomplekti Office kujund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rkvarakomplekti Office kujund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arkvarakomplekti Office kujundu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KuM_esitlusslaidid_3lovi</Template>
  <TotalTime>6283</TotalTime>
  <Words>474</Words>
  <Application>Microsoft Office PowerPoint</Application>
  <PresentationFormat>Custom</PresentationFormat>
  <Paragraphs>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Microsoft YaHei</vt:lpstr>
      <vt:lpstr>Arial</vt:lpstr>
      <vt:lpstr>Arial Unicode MS</vt:lpstr>
      <vt:lpstr>Calibri</vt:lpstr>
      <vt:lpstr>Roboto Condensed</vt:lpstr>
      <vt:lpstr>Times New Roman</vt:lpstr>
      <vt:lpstr>KuM_esitlusslaidid_3lovi</vt:lpstr>
      <vt:lpstr>Perioodi 2021 – 2027 Kalandusandmete kogumise toetus</vt:lpstr>
      <vt:lpstr>Kalandusandmete kogumise toetus</vt:lpstr>
      <vt:lpstr>Kalandusandmete kogumise toetuse valimise metoodika</vt:lpstr>
      <vt:lpstr>Kalandusandmete kogumise toetuse eesmärk</vt:lpstr>
      <vt:lpstr>Kalandusandmete kogumise toetus</vt:lpstr>
      <vt:lpstr>Kalandusandmete kogumise toetus</vt:lpstr>
      <vt:lpstr>Kalandusandmete kogumise toetuse vastuvõtt</vt:lpstr>
      <vt:lpstr>Kalandusandmete kogumise toetuse tulemusnäitajate oluline roll</vt:lpstr>
      <vt:lpstr>  Aitäh!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Merevesiviljeluse arendamiseks vajalike lubade andmise protseduur</dc:title>
  <dc:subject>kalamajandus</dc:subject>
  <dc:creator>Eduard Koitmaa;Maaeluministeerium</dc:creator>
  <cp:keywords>kalandusnõukogu; vesiviljelus</cp:keywords>
  <cp:lastModifiedBy>Egle Härm</cp:lastModifiedBy>
  <cp:revision>343</cp:revision>
  <cp:lastPrinted>2023-05-24T07:53:23Z</cp:lastPrinted>
  <dcterms:created xsi:type="dcterms:W3CDTF">2014-03-23T00:00:04Z</dcterms:created>
  <dcterms:modified xsi:type="dcterms:W3CDTF">2023-08-30T07:42:45Z</dcterms:modified>
</cp:coreProperties>
</file>