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sldIdLst>
    <p:sldId id="275" r:id="rId5"/>
    <p:sldId id="276" r:id="rId6"/>
    <p:sldId id="278" r:id="rId7"/>
    <p:sldId id="281" r:id="rId8"/>
    <p:sldId id="277" r:id="rId9"/>
    <p:sldId id="279" r:id="rId10"/>
    <p:sldId id="280" r:id="rId11"/>
  </p:sldIdLst>
  <p:sldSz cx="11522075" cy="6480175"/>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6" autoAdjust="0"/>
    <p:restoredTop sz="77752" autoAdjust="0"/>
  </p:normalViewPr>
  <p:slideViewPr>
    <p:cSldViewPr>
      <p:cViewPr varScale="1">
        <p:scale>
          <a:sx n="56" d="100"/>
          <a:sy n="56" d="100"/>
        </p:scale>
        <p:origin x="992" y="56"/>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217488" y="812800"/>
            <a:ext cx="7121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err="1" smtClean="0"/>
              <a:t>EMKVFi</a:t>
            </a:r>
            <a:r>
              <a:rPr lang="et-EE" dirty="0" smtClean="0"/>
              <a:t> korraldusasutuse poolt esitati Põllumajandus- ja Regionaalministeeriumi </a:t>
            </a:r>
            <a:r>
              <a:rPr lang="et-EE" dirty="0" err="1" smtClean="0"/>
              <a:t>siseauditiosakonnale</a:t>
            </a:r>
            <a:r>
              <a:rPr lang="et-EE" dirty="0" smtClean="0"/>
              <a:t> hindamiseks tootmis- ja turustamiskavade toetuse lihtsustatud kulumeetod, mille osas anti positiivne hinnang 21. juulil 2022. a. </a:t>
            </a:r>
          </a:p>
          <a:p>
            <a:r>
              <a:rPr lang="et-EE" dirty="0" smtClean="0"/>
              <a:t>Ühikuhinna arvutamisel arvesse võetud kulud perioodil 2016-2020 ehk nö toetatavad tegevused: 	1) juhatuse liikme ja töötaja 	töölepingu, töövõtulepingu või käsunduslepingu järgne tööjõukulu; 	2) juhatuse liikme ja töötaja 	koolituskulu; 	3) raamatupidamisteenuse ja 	finantsnõustamise kulu; 	4) tootmis- ja turustamiskava ettevalmistamiseks, elluviimiseks ja 	kava 	seireks vajalike andmete 	kogumiseks 	tellitud töö või 	teenuse 	kulu, 	sh eksperdi 	lähetuse 	sõidu- ja 	majutuskulu.</a:t>
            </a:r>
          </a:p>
          <a:p>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2257388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baseline="0" dirty="0" smtClean="0"/>
              <a:t>Jätkub samamoodi nagu eelmisel perioodil. Kuigi esialgu oli plaanis, et taotleja saaks maksetaotlust esitada koos taotlusega, siis kuna see nõuab eraldi nullist arendust, on see liiga kulukas.</a:t>
            </a:r>
            <a:endParaRPr lang="et-EE" dirty="0"/>
          </a:p>
        </p:txBody>
      </p:sp>
      <p:sp>
        <p:nvSpPr>
          <p:cNvPr id="4" name="Slide Number Placeholder 3"/>
          <p:cNvSpPr>
            <a:spLocks noGrp="1"/>
          </p:cNvSpPr>
          <p:nvPr>
            <p:ph type="sldNum" idx="10"/>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3046998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1200" kern="1200" dirty="0" smtClean="0">
                <a:solidFill>
                  <a:srgbClr val="000000"/>
                </a:solidFill>
                <a:effectLst/>
                <a:latin typeface="Times New Roman" panose="02020603050405020304" pitchFamily="18" charset="0"/>
                <a:ea typeface="+mn-ea"/>
                <a:cs typeface="+mn-cs"/>
              </a:rPr>
              <a:t>Taotlejal tuleb esitada toetuse taotlemisel näitajatega seonduvalt algtase ja prognoositav tulemus. See tähendab seda, et näiteks 2023. aastal tuleb esitada taotlejal andmed 2022. aasta käibe ja müügitulu kohta ning samade andmete prognoositavad tulemused 2023. aastaks. PRIA kontrollib andmeid äriregistris ettevõtte majandusaasta aruannetest, mille esitamise tähtaeg on lõppenud aasta kohta iga aasta 30. juunil. Toetuse saajate lõppenud projektide tulemusnäitajaid (ja vajadusel ka põhjendusi) küsib PRIA pärast majandusaasta aruannete esitamist.</a:t>
            </a:r>
          </a:p>
        </p:txBody>
      </p:sp>
      <p:sp>
        <p:nvSpPr>
          <p:cNvPr id="4" name="Slide Number Placeholder 3"/>
          <p:cNvSpPr>
            <a:spLocks noGrp="1"/>
          </p:cNvSpPr>
          <p:nvPr>
            <p:ph type="sldNum" idx="10"/>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1503266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smtClean="0"/>
              <a:t>Esitlusslaidide</a:t>
            </a:r>
            <a:r>
              <a:rPr lang="en-US" dirty="0" smtClean="0"/>
              <a:t> </a:t>
            </a:r>
            <a:r>
              <a:rPr lang="et-EE" dirty="0" smtClean="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struktuuriüksus / ametinimetus</a:t>
            </a:r>
          </a:p>
          <a:p>
            <a:endParaRPr lang="et-EE" dirty="0" smtClean="0"/>
          </a:p>
          <a:p>
            <a:r>
              <a:rPr lang="et-EE" dirty="0" smtClean="0"/>
              <a:t>01.07.2023</a:t>
            </a:r>
            <a:endParaRPr lang="en-US" dirty="0"/>
          </a:p>
        </p:txBody>
      </p:sp>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smtClean="0"/>
              <a:t>Vahepealkiri</a:t>
            </a:r>
            <a:endParaRPr lang="et-EE"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smtClean="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eesnimi.perenimi@agri.ee</a:t>
            </a:r>
          </a:p>
          <a:p>
            <a:r>
              <a:rPr lang="et-EE" dirty="0" smtClean="0"/>
              <a:t>telefon, </a:t>
            </a:r>
            <a:r>
              <a:rPr lang="et-EE" dirty="0" err="1" smtClean="0"/>
              <a:t>skype</a:t>
            </a:r>
            <a:r>
              <a:rPr lang="et-EE" dirty="0" smtClean="0"/>
              <a:t> vms</a:t>
            </a:r>
          </a:p>
          <a:p>
            <a:endParaRPr lang="et-EE" dirty="0" smtClean="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forename.surname@agri.ee</a:t>
            </a:r>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smtClean="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eesnimi.perenimi@agri.ee</a:t>
            </a:r>
          </a:p>
          <a:p>
            <a:r>
              <a:rPr lang="et-EE" dirty="0" smtClean="0"/>
              <a:t>telefon, Skype, Facebook vms</a:t>
            </a:r>
          </a:p>
          <a:p>
            <a:endParaRPr lang="et-EE" dirty="0" smtClean="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forename.surname@agri.ee</a:t>
            </a:r>
          </a:p>
          <a:p>
            <a:r>
              <a:rPr lang="et-EE" dirty="0" err="1" smtClean="0"/>
              <a:t>Phone</a:t>
            </a:r>
            <a:r>
              <a:rPr lang="et-EE" dirty="0" smtClean="0"/>
              <a:t>, </a:t>
            </a:r>
            <a:r>
              <a:rPr lang="et-EE" dirty="0" err="1" smtClean="0"/>
              <a:t>Skype</a:t>
            </a:r>
            <a:r>
              <a:rPr lang="et-EE" dirty="0" smtClean="0"/>
              <a:t>, </a:t>
            </a:r>
            <a:r>
              <a:rPr lang="et-EE" dirty="0" err="1" smtClean="0"/>
              <a:t>Facebook</a:t>
            </a:r>
            <a:r>
              <a:rPr lang="et-EE" dirty="0" smtClean="0"/>
              <a:t> </a:t>
            </a:r>
            <a:r>
              <a:rPr lang="et-EE" dirty="0" err="1" smtClean="0"/>
              <a:t>etc</a:t>
            </a:r>
            <a:r>
              <a:rPr lang="et-EE" dirty="0" smtClean="0"/>
              <a:t>.</a:t>
            </a:r>
          </a:p>
          <a:p>
            <a:endParaRPr lang="et-EE" dirty="0" smtClean="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eesnimi.perenimi@agri.ee</a:t>
            </a:r>
          </a:p>
          <a:p>
            <a:r>
              <a:rPr lang="et-EE" dirty="0" smtClean="0"/>
              <a:t>telefon, Skype, Facebook vms</a:t>
            </a:r>
          </a:p>
        </p:txBody>
      </p:sp>
    </p:spTree>
    <p:extLst>
      <p:ext uri="{BB962C8B-B14F-4D97-AF65-F5344CB8AC3E}">
        <p14:creationId xmlns:p14="http://schemas.microsoft.com/office/powerpoint/2010/main" val="34036317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smtClean="0"/>
              <a:t>Thank</a:t>
            </a:r>
            <a:r>
              <a:rPr lang="et-EE" dirty="0" smtClean="0"/>
              <a:t> </a:t>
            </a:r>
            <a:r>
              <a:rPr lang="et-EE" dirty="0" err="1" smtClean="0"/>
              <a:t>you</a:t>
            </a:r>
            <a:r>
              <a:rPr lang="et-EE" dirty="0" smtClean="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smtClean="0"/>
              <a:t>forename.surname@agri.ee</a:t>
            </a:r>
          </a:p>
          <a:p>
            <a:r>
              <a:rPr lang="et-EE" dirty="0" err="1" smtClean="0"/>
              <a:t>Phone</a:t>
            </a:r>
            <a:r>
              <a:rPr lang="et-EE" dirty="0" smtClean="0"/>
              <a:t>, Skype, Facebook </a:t>
            </a:r>
            <a:r>
              <a:rPr lang="et-EE" dirty="0" err="1" smtClean="0"/>
              <a:t>etc</a:t>
            </a:r>
            <a:endParaRPr lang="et-EE" dirty="0" smtClean="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Department</a:t>
            </a:r>
            <a:r>
              <a:rPr lang="et-EE" dirty="0" smtClean="0"/>
              <a:t> / </a:t>
            </a:r>
            <a:r>
              <a:rPr lang="et-EE" dirty="0" err="1" smtClean="0"/>
              <a:t>Occupation</a:t>
            </a:r>
            <a:endParaRPr lang="et-EE" dirty="0" smtClean="0"/>
          </a:p>
          <a:p>
            <a:endParaRPr lang="et-EE" dirty="0" smtClean="0"/>
          </a:p>
          <a:p>
            <a:r>
              <a:rPr lang="et-EE" dirty="0" smtClean="0"/>
              <a:t>01.07.2023</a:t>
            </a:r>
            <a:endParaRPr lang="en-US" dirty="0"/>
          </a:p>
        </p:txBody>
      </p:sp>
    </p:spTree>
    <p:extLst>
      <p:ext uri="{BB962C8B-B14F-4D97-AF65-F5344CB8AC3E}">
        <p14:creationId xmlns:p14="http://schemas.microsoft.com/office/powerpoint/2010/main" val="42675596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struktuuriüksus / ametinimetus</a:t>
            </a:r>
          </a:p>
          <a:p>
            <a:endParaRPr lang="et-EE" dirty="0" smtClean="0"/>
          </a:p>
          <a:p>
            <a:r>
              <a:rPr lang="et-EE" dirty="0" smtClean="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smtClean="0"/>
              <a:t>Title</a:t>
            </a:r>
            <a:r>
              <a:rPr lang="et-EE" dirty="0" smtClean="0"/>
              <a:t> of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Department</a:t>
            </a:r>
            <a:r>
              <a:rPr lang="et-EE" dirty="0" smtClean="0"/>
              <a:t> / </a:t>
            </a:r>
            <a:r>
              <a:rPr lang="et-EE" dirty="0" err="1" smtClean="0"/>
              <a:t>Occupation</a:t>
            </a:r>
            <a:endParaRPr lang="et-EE" dirty="0" smtClean="0"/>
          </a:p>
          <a:p>
            <a:endParaRPr lang="et-EE" dirty="0" smtClean="0"/>
          </a:p>
          <a:p>
            <a:r>
              <a:rPr lang="et-EE" dirty="0" smtClean="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smtClean="0"/>
              <a:t>Esitlusslaidide</a:t>
            </a:r>
            <a:r>
              <a:rPr lang="en-US" dirty="0" smtClean="0"/>
              <a:t> </a:t>
            </a:r>
            <a:r>
              <a:rPr lang="et-EE" dirty="0" smtClean="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smtClean="0"/>
              <a:t>Eesnimi Perenimi</a:t>
            </a:r>
          </a:p>
          <a:p>
            <a:r>
              <a:rPr lang="et-EE" dirty="0" smtClean="0"/>
              <a:t>struktuuriüksus / ametinimetus</a:t>
            </a:r>
          </a:p>
          <a:p>
            <a:endParaRPr lang="et-EE" dirty="0" smtClean="0"/>
          </a:p>
          <a:p>
            <a:r>
              <a:rPr lang="et-EE" dirty="0" smtClean="0"/>
              <a:t>01.07.2023</a:t>
            </a:r>
            <a:endParaRPr lang="en-US" dirty="0"/>
          </a:p>
        </p:txBody>
      </p:sp>
    </p:spTree>
    <p:extLst>
      <p:ext uri="{BB962C8B-B14F-4D97-AF65-F5344CB8AC3E}">
        <p14:creationId xmlns:p14="http://schemas.microsoft.com/office/powerpoint/2010/main" val="311409399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smtClean="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smtClean="0"/>
              <a:t>Title</a:t>
            </a:r>
            <a:r>
              <a:rPr lang="et-EE" dirty="0" smtClean="0"/>
              <a:t> </a:t>
            </a:r>
            <a:r>
              <a:rPr lang="et-EE" dirty="0" err="1" smtClean="0"/>
              <a:t>of</a:t>
            </a:r>
            <a:r>
              <a:rPr lang="et-EE" dirty="0" smtClean="0"/>
              <a:t> </a:t>
            </a:r>
            <a:r>
              <a:rPr lang="et-EE" dirty="0" err="1" smtClean="0"/>
              <a:t>the</a:t>
            </a:r>
            <a:r>
              <a:rPr lang="et-EE" dirty="0" smtClean="0"/>
              <a:t> </a:t>
            </a:r>
            <a:r>
              <a:rPr lang="et-EE" dirty="0" err="1" smtClean="0"/>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smtClean="0"/>
              <a:t>Forename</a:t>
            </a:r>
            <a:r>
              <a:rPr lang="et-EE" dirty="0" smtClean="0"/>
              <a:t> </a:t>
            </a:r>
            <a:r>
              <a:rPr lang="et-EE" dirty="0" err="1" smtClean="0"/>
              <a:t>Surname</a:t>
            </a:r>
            <a:endParaRPr lang="et-EE" dirty="0" smtClean="0"/>
          </a:p>
          <a:p>
            <a:r>
              <a:rPr lang="et-EE" dirty="0" err="1" smtClean="0"/>
              <a:t>Department</a:t>
            </a:r>
            <a:r>
              <a:rPr lang="et-EE" dirty="0" smtClean="0"/>
              <a:t> / </a:t>
            </a:r>
            <a:r>
              <a:rPr lang="et-EE" dirty="0" err="1" smtClean="0"/>
              <a:t>Occupation</a:t>
            </a:r>
            <a:endParaRPr lang="et-EE" dirty="0" smtClean="0"/>
          </a:p>
          <a:p>
            <a:endParaRPr lang="et-EE" dirty="0" smtClean="0"/>
          </a:p>
          <a:p>
            <a:r>
              <a:rPr lang="et-EE" dirty="0" smtClean="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9960034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smtClean="0"/>
              <a:t>Edit Master text styles</a:t>
            </a:r>
          </a:p>
        </p:txBody>
      </p:sp>
    </p:spTree>
    <p:extLst>
      <p:ext uri="{BB962C8B-B14F-4D97-AF65-F5344CB8AC3E}">
        <p14:creationId xmlns:p14="http://schemas.microsoft.com/office/powerpoint/2010/main" val="40096721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iming>
    <p:tnLst>
      <p:par>
        <p:cTn id="1" dur="indefinite" restart="never" nodeType="tmRoot"/>
      </p:par>
    </p:tnLst>
  </p:timing>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t-EE" dirty="0" smtClean="0"/>
              <a:t>Tootmis- ja turustamiskavade toetus</a:t>
            </a:r>
            <a:endParaRPr lang="et-EE" dirty="0"/>
          </a:p>
        </p:txBody>
      </p:sp>
      <p:sp>
        <p:nvSpPr>
          <p:cNvPr id="11" name="Subtitle 10"/>
          <p:cNvSpPr>
            <a:spLocks noGrp="1"/>
          </p:cNvSpPr>
          <p:nvPr>
            <p:ph type="subTitle" idx="1"/>
          </p:nvPr>
        </p:nvSpPr>
        <p:spPr/>
        <p:txBody>
          <a:bodyPr/>
          <a:lstStyle/>
          <a:p>
            <a:r>
              <a:rPr lang="et-EE" dirty="0" smtClean="0"/>
              <a:t>Laura Freivald-Heapost</a:t>
            </a:r>
          </a:p>
          <a:p>
            <a:r>
              <a:rPr lang="et-EE" dirty="0" err="1" smtClean="0"/>
              <a:t>Kalamajandusoskaond</a:t>
            </a:r>
            <a:endParaRPr lang="et-E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Perioodi 2021-2027 tootmis- ja turustamiskava toetuse meetme ajakava</a:t>
            </a:r>
            <a:endParaRPr lang="et-EE"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endParaRPr lang="et-EE" dirty="0" smtClean="0"/>
          </a:p>
          <a:p>
            <a:pPr marL="457200" indent="-457200">
              <a:buFont typeface="Arial" panose="020B0604020202020204" pitchFamily="34" charset="0"/>
              <a:buChar char="•"/>
            </a:pPr>
            <a:r>
              <a:rPr lang="et-EE" dirty="0" smtClean="0"/>
              <a:t>Meetmemääruse </a:t>
            </a:r>
            <a:r>
              <a:rPr lang="et-EE" dirty="0"/>
              <a:t>allkirjastamine </a:t>
            </a:r>
            <a:r>
              <a:rPr lang="et-EE" dirty="0" smtClean="0"/>
              <a:t>august </a:t>
            </a:r>
            <a:r>
              <a:rPr lang="et-EE" dirty="0"/>
              <a:t>- </a:t>
            </a:r>
            <a:r>
              <a:rPr lang="et-EE" dirty="0" smtClean="0"/>
              <a:t>september </a:t>
            </a:r>
            <a:r>
              <a:rPr lang="et-EE" dirty="0"/>
              <a:t>2023	</a:t>
            </a:r>
          </a:p>
          <a:p>
            <a:pPr marL="457200" indent="-457200">
              <a:buFont typeface="Arial" panose="020B0604020202020204" pitchFamily="34" charset="0"/>
              <a:buChar char="•"/>
            </a:pPr>
            <a:endParaRPr lang="et-EE" dirty="0" smtClean="0"/>
          </a:p>
          <a:p>
            <a:pPr marL="457200" indent="-457200">
              <a:buFont typeface="Arial" panose="020B0604020202020204" pitchFamily="34" charset="0"/>
              <a:buChar char="•"/>
            </a:pPr>
            <a:r>
              <a:rPr lang="et-EE" dirty="0" smtClean="0"/>
              <a:t>Taotlusvoor IV </a:t>
            </a:r>
            <a:r>
              <a:rPr lang="et-EE" dirty="0"/>
              <a:t>kvartal 2023 </a:t>
            </a:r>
            <a:r>
              <a:rPr lang="et-EE" dirty="0" smtClean="0"/>
              <a:t>(oktoober)</a:t>
            </a:r>
            <a:endParaRPr lang="et-EE" dirty="0"/>
          </a:p>
          <a:p>
            <a:pPr marL="457200" indent="-457200">
              <a:buFont typeface="Arial" panose="020B0604020202020204" pitchFamily="34" charset="0"/>
              <a:buChar char="•"/>
            </a:pPr>
            <a:endParaRPr lang="et-EE" dirty="0"/>
          </a:p>
          <a:p>
            <a:endParaRPr lang="et-EE" dirty="0"/>
          </a:p>
          <a:p>
            <a:endParaRPr lang="et-EE" dirty="0"/>
          </a:p>
        </p:txBody>
      </p:sp>
    </p:spTree>
    <p:extLst>
      <p:ext uri="{BB962C8B-B14F-4D97-AF65-F5344CB8AC3E}">
        <p14:creationId xmlns:p14="http://schemas.microsoft.com/office/powerpoint/2010/main" val="331024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Perioodi 2021-2027 tootmis- ja turustamiskava </a:t>
            </a:r>
            <a:r>
              <a:rPr lang="et-EE" dirty="0" smtClean="0"/>
              <a:t>toetus</a:t>
            </a:r>
            <a:br>
              <a:rPr lang="et-EE" dirty="0" smtClean="0"/>
            </a:br>
            <a:endParaRPr lang="et-EE"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t-EE" dirty="0"/>
              <a:t>Eesmärk: tootjaorganisatsioonide liikmete suunamine säästvama tootmise ja ühise turustamise poole, mis tagab suurema </a:t>
            </a:r>
            <a:r>
              <a:rPr lang="et-EE" dirty="0" smtClean="0"/>
              <a:t>sissetuleku</a:t>
            </a:r>
          </a:p>
          <a:p>
            <a:pPr marL="457200" indent="-457200">
              <a:buFont typeface="Arial" panose="020B0604020202020204" pitchFamily="34" charset="0"/>
              <a:buChar char="•"/>
            </a:pPr>
            <a:r>
              <a:rPr lang="et-EE" dirty="0"/>
              <a:t>Meetme eelarve kogu perioodiks: 2 111 550 </a:t>
            </a:r>
            <a:r>
              <a:rPr lang="et-EE" dirty="0" smtClean="0"/>
              <a:t>eurot</a:t>
            </a:r>
            <a:endParaRPr lang="et-EE" dirty="0"/>
          </a:p>
          <a:p>
            <a:pPr marL="457200" indent="-457200">
              <a:buFont typeface="Arial" panose="020B0604020202020204" pitchFamily="34" charset="0"/>
              <a:buChar char="•"/>
            </a:pPr>
            <a:r>
              <a:rPr lang="et-EE" dirty="0"/>
              <a:t>Lihtsustatud kulumeetod – ühikuhind kuu kohta</a:t>
            </a:r>
          </a:p>
          <a:p>
            <a:r>
              <a:rPr lang="fi-FI" dirty="0"/>
              <a:t>4 189 eurot</a:t>
            </a:r>
            <a:r>
              <a:rPr lang="et-EE" dirty="0"/>
              <a:t>/kuu ehk </a:t>
            </a:r>
            <a:r>
              <a:rPr lang="et-EE" dirty="0" err="1"/>
              <a:t>max</a:t>
            </a:r>
            <a:r>
              <a:rPr lang="et-EE" dirty="0"/>
              <a:t> toetus aastas 50 268 eurot</a:t>
            </a:r>
          </a:p>
          <a:p>
            <a:pPr marL="457200" indent="-457200">
              <a:buFont typeface="Arial" panose="020B0604020202020204" pitchFamily="34" charset="0"/>
              <a:buChar char="•"/>
            </a:pPr>
            <a:endParaRPr lang="et-EE" dirty="0"/>
          </a:p>
        </p:txBody>
      </p:sp>
    </p:spTree>
    <p:extLst>
      <p:ext uri="{BB962C8B-B14F-4D97-AF65-F5344CB8AC3E}">
        <p14:creationId xmlns:p14="http://schemas.microsoft.com/office/powerpoint/2010/main" val="214091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Perioodi 2021-2027 tootmis- ja turustamiskava </a:t>
            </a:r>
            <a:r>
              <a:rPr lang="et-EE" dirty="0" smtClean="0"/>
              <a:t>toetus</a:t>
            </a:r>
            <a:endParaRPr lang="et-EE"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t-EE" dirty="0" smtClean="0"/>
              <a:t>Nii taotlus kui ka maksetaotlus esitatakse läbi PRIA e-teenuse keskkonna</a:t>
            </a:r>
          </a:p>
          <a:p>
            <a:pPr marL="457200" indent="-457200">
              <a:buFont typeface="Arial" panose="020B0604020202020204" pitchFamily="34" charset="0"/>
              <a:buChar char="•"/>
            </a:pPr>
            <a:r>
              <a:rPr lang="et-EE" dirty="0"/>
              <a:t>Toetust makstakse </a:t>
            </a:r>
            <a:r>
              <a:rPr lang="et-EE" dirty="0" smtClean="0"/>
              <a:t>tootmis- </a:t>
            </a:r>
            <a:r>
              <a:rPr lang="et-EE" dirty="0"/>
              <a:t>ja turustamiskava rakendamise kuude eest, mille kohta esitatud tootmis- ja turustamiskava aastaaruanne on </a:t>
            </a:r>
            <a:r>
              <a:rPr lang="et-EE" dirty="0" smtClean="0"/>
              <a:t>heaks kiitnud</a:t>
            </a:r>
          </a:p>
          <a:p>
            <a:pPr marL="457200" indent="-457200">
              <a:buFont typeface="Arial" panose="020B0604020202020204" pitchFamily="34" charset="0"/>
              <a:buChar char="•"/>
            </a:pPr>
            <a:endParaRPr lang="et-EE" dirty="0" smtClean="0"/>
          </a:p>
          <a:p>
            <a:pPr marL="457200" indent="-457200">
              <a:buFont typeface="Arial" panose="020B0604020202020204" pitchFamily="34" charset="0"/>
              <a:buChar char="•"/>
            </a:pPr>
            <a:endParaRPr lang="et-EE" dirty="0"/>
          </a:p>
        </p:txBody>
      </p:sp>
    </p:spTree>
    <p:extLst>
      <p:ext uri="{BB962C8B-B14F-4D97-AF65-F5344CB8AC3E}">
        <p14:creationId xmlns:p14="http://schemas.microsoft.com/office/powerpoint/2010/main" val="208252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76461" y="503783"/>
            <a:ext cx="10515600" cy="1325563"/>
          </a:xfrm>
          <a:prstGeom prst="rect">
            <a:avLst/>
          </a:prstGeom>
        </p:spPr>
        <p:txBody>
          <a:bodyPr tIns="54000" anchor="t" anchorCtr="0"/>
          <a:lst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3600" b="1"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a:lstStyle>
          <a:p>
            <a:r>
              <a:rPr lang="et-EE" dirty="0" smtClean="0"/>
              <a:t>Hindamiskriteeriumid</a:t>
            </a:r>
            <a:endParaRPr lang="et-EE" dirty="0"/>
          </a:p>
        </p:txBody>
      </p:sp>
      <p:sp>
        <p:nvSpPr>
          <p:cNvPr id="6" name="Content Placeholder 2"/>
          <p:cNvSpPr txBox="1">
            <a:spLocks/>
          </p:cNvSpPr>
          <p:nvPr/>
        </p:nvSpPr>
        <p:spPr>
          <a:xfrm>
            <a:off x="580225" y="1583903"/>
            <a:ext cx="10005347" cy="4351338"/>
          </a:xfrm>
          <a:prstGeom prst="rect">
            <a:avLst/>
          </a:prstGeom>
        </p:spPr>
        <p:txBody>
          <a:bodyPr>
            <a:normAutofit/>
          </a:bodyPr>
          <a:lst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4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0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18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r>
              <a:rPr lang="et-EE" sz="3300" dirty="0" smtClean="0"/>
              <a:t>Taotlejad kalapüügi- ja vesiviljelussektori tootjaorganisatsioonid</a:t>
            </a:r>
          </a:p>
          <a:p>
            <a:pPr marL="457200" indent="-457200">
              <a:buFont typeface="Arial" panose="020B0604020202020204" pitchFamily="34" charset="0"/>
              <a:buChar char="•"/>
            </a:pPr>
            <a:r>
              <a:rPr lang="et-EE" sz="3300" dirty="0" smtClean="0"/>
              <a:t>Taotlemise eelduseks heaks kiidetud tootmis- ja turustamiskava</a:t>
            </a:r>
          </a:p>
          <a:p>
            <a:pPr marL="457200" indent="-457200">
              <a:buFont typeface="Arial" panose="020B0604020202020204" pitchFamily="34" charset="0"/>
              <a:buChar char="•"/>
            </a:pPr>
            <a:r>
              <a:rPr lang="et-EE" sz="3300" dirty="0" smtClean="0"/>
              <a:t>Väljamakse taotluse esitamine ja väljamaksmine pärast tootmis- ja turustamiskava aastaaruande heaks kiitmist</a:t>
            </a:r>
          </a:p>
          <a:p>
            <a:endParaRPr lang="et-EE" dirty="0" smtClean="0"/>
          </a:p>
          <a:p>
            <a:endParaRPr lang="et-EE" dirty="0"/>
          </a:p>
        </p:txBody>
      </p:sp>
      <p:sp>
        <p:nvSpPr>
          <p:cNvPr id="7" name="Content Placeholder 3"/>
          <p:cNvSpPr txBox="1">
            <a:spLocks/>
          </p:cNvSpPr>
          <p:nvPr/>
        </p:nvSpPr>
        <p:spPr>
          <a:xfrm>
            <a:off x="6193085" y="1583903"/>
            <a:ext cx="5181600" cy="4351338"/>
          </a:xfrm>
          <a:prstGeom prst="rect">
            <a:avLst/>
          </a:prstGeom>
        </p:spPr>
        <p:txBody>
          <a:bodyPr>
            <a:normAutofit/>
          </a:bodyPr>
          <a:lst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4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0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18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endParaRPr lang="et-EE" dirty="0"/>
          </a:p>
        </p:txBody>
      </p:sp>
    </p:spTree>
    <p:extLst>
      <p:ext uri="{BB962C8B-B14F-4D97-AF65-F5344CB8AC3E}">
        <p14:creationId xmlns:p14="http://schemas.microsoft.com/office/powerpoint/2010/main" val="1559242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Tulemusnäitajate roll</a:t>
            </a:r>
            <a:endParaRPr lang="et-EE"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t-EE" dirty="0"/>
              <a:t>rakenduskava elluviimise tulemusnäitaja on suurema käibega ettevõtete </a:t>
            </a:r>
            <a:r>
              <a:rPr lang="et-EE" dirty="0" smtClean="0"/>
              <a:t>arv</a:t>
            </a:r>
            <a:endParaRPr lang="et-EE" dirty="0"/>
          </a:p>
          <a:p>
            <a:pPr marL="457200" indent="-457200">
              <a:buFont typeface="Arial" panose="020B0604020202020204" pitchFamily="34" charset="0"/>
              <a:buChar char="•"/>
            </a:pPr>
            <a:r>
              <a:rPr lang="et-EE" dirty="0" smtClean="0"/>
              <a:t>riigisisene </a:t>
            </a:r>
            <a:r>
              <a:rPr lang="et-EE" dirty="0"/>
              <a:t>tulemusnäitaja on ettevõtte käive ja müügitulu </a:t>
            </a:r>
            <a:r>
              <a:rPr lang="et-EE" dirty="0" smtClean="0"/>
              <a:t>eurodes</a:t>
            </a:r>
            <a:endParaRPr lang="et-EE" dirty="0"/>
          </a:p>
          <a:p>
            <a:endParaRPr lang="et-EE" dirty="0"/>
          </a:p>
        </p:txBody>
      </p:sp>
    </p:spTree>
    <p:extLst>
      <p:ext uri="{BB962C8B-B14F-4D97-AF65-F5344CB8AC3E}">
        <p14:creationId xmlns:p14="http://schemas.microsoft.com/office/powerpoint/2010/main" val="269724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Tänan kuulamast!</a:t>
            </a:r>
            <a:endParaRPr lang="et-EE" dirty="0"/>
          </a:p>
        </p:txBody>
      </p:sp>
      <p:sp>
        <p:nvSpPr>
          <p:cNvPr id="3" name="Subtitle 2"/>
          <p:cNvSpPr>
            <a:spLocks noGrp="1"/>
          </p:cNvSpPr>
          <p:nvPr>
            <p:ph type="subTitle" idx="1"/>
          </p:nvPr>
        </p:nvSpPr>
        <p:spPr/>
        <p:txBody>
          <a:bodyPr/>
          <a:lstStyle/>
          <a:p>
            <a:endParaRPr lang="et-EE"/>
          </a:p>
        </p:txBody>
      </p:sp>
    </p:spTree>
    <p:extLst>
      <p:ext uri="{BB962C8B-B14F-4D97-AF65-F5344CB8AC3E}">
        <p14:creationId xmlns:p14="http://schemas.microsoft.com/office/powerpoint/2010/main" val="3560145731"/>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CE2A6A-564E-4B98-B81E-4444E4F2D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9C63F89-99E2-4E0A-A41D-342CA2D8FDEF}">
  <ds:schemaRefs>
    <ds:schemaRef ds:uri="http://schemas.microsoft.com/sharepoint/v3/contenttype/forms"/>
  </ds:schemaRefs>
</ds:datastoreItem>
</file>

<file path=customXml/itemProps3.xml><?xml version="1.0" encoding="utf-8"?>
<ds:datastoreItem xmlns:ds="http://schemas.openxmlformats.org/officeDocument/2006/customXml" ds:itemID="{4AABE77F-5157-4429-A5A0-AAE874C98667}">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slaidipõhi-ReM-laiformaat</Template>
  <TotalTime>0</TotalTime>
  <Words>387</Words>
  <Application>Microsoft Office PowerPoint</Application>
  <PresentationFormat>Custom</PresentationFormat>
  <Paragraphs>32</Paragraphs>
  <Slides>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Microsoft YaHei</vt:lpstr>
      <vt:lpstr>Arial</vt:lpstr>
      <vt:lpstr>Arial Unicode MS</vt:lpstr>
      <vt:lpstr>Roboto Condensed</vt:lpstr>
      <vt:lpstr>Roboto Condensed Light</vt:lpstr>
      <vt:lpstr>Times New Roman</vt:lpstr>
      <vt:lpstr>slaidipõhi-eu2017-MeM-laiformaat</vt:lpstr>
      <vt:lpstr>Tootmis- ja turustamiskavade toetus</vt:lpstr>
      <vt:lpstr>Perioodi 2021-2027 tootmis- ja turustamiskava toetuse meetme ajakava</vt:lpstr>
      <vt:lpstr>Perioodi 2021-2027 tootmis- ja turustamiskava toetus </vt:lpstr>
      <vt:lpstr>Perioodi 2021-2027 tootmis- ja turustamiskava toetus</vt:lpstr>
      <vt:lpstr>PowerPoint Presentation</vt:lpstr>
      <vt:lpstr>Tulemusnäitajate roll</vt:lpstr>
      <vt:lpstr>Tänan kuulamast!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2023-07-24T10:18:39Z</dcterms:created>
  <dcterms:modified xsi:type="dcterms:W3CDTF">2023-07-24T13:52:52Z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