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2"/>
  </p:notesMasterIdLst>
  <p:sldIdLst>
    <p:sldId id="275" r:id="rId5"/>
    <p:sldId id="276" r:id="rId6"/>
    <p:sldId id="278" r:id="rId7"/>
    <p:sldId id="281" r:id="rId8"/>
    <p:sldId id="277" r:id="rId9"/>
    <p:sldId id="279" r:id="rId10"/>
    <p:sldId id="280" r:id="rId11"/>
  </p:sldIdLst>
  <p:sldSz cx="11522075" cy="6480175"/>
  <p:notesSz cx="7559675" cy="10691813"/>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046">
          <p15:clr>
            <a:srgbClr val="A4A3A4"/>
          </p15:clr>
        </p15:guide>
        <p15:guide id="4" pos="36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99"/>
    <a:srgbClr val="004586"/>
    <a:srgbClr val="83CAFF"/>
    <a:srgbClr val="008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56" autoAdjust="0"/>
    <p:restoredTop sz="77752" autoAdjust="0"/>
  </p:normalViewPr>
  <p:slideViewPr>
    <p:cSldViewPr>
      <p:cViewPr varScale="1">
        <p:scale>
          <a:sx n="56" d="100"/>
          <a:sy n="56" d="100"/>
        </p:scale>
        <p:origin x="992" y="56"/>
      </p:cViewPr>
      <p:guideLst>
        <p:guide orient="horz" pos="2160"/>
        <p:guide pos="2880"/>
        <p:guide orient="horz" pos="2046"/>
        <p:guide pos="3687"/>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217488" y="812800"/>
            <a:ext cx="7121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smtClean="0"/>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err="1" smtClean="0"/>
              <a:t>EMKVFi</a:t>
            </a:r>
            <a:r>
              <a:rPr lang="et-EE" dirty="0" smtClean="0"/>
              <a:t> korraldusasutuse poolt esitati Põllumajandus- ja Regionaalministeeriumi </a:t>
            </a:r>
            <a:r>
              <a:rPr lang="et-EE" dirty="0" err="1" smtClean="0"/>
              <a:t>siseauditiosakonnale</a:t>
            </a:r>
            <a:r>
              <a:rPr lang="et-EE" dirty="0" smtClean="0"/>
              <a:t> hindamiseks tootmis- ja turustamiskavade toetuse lihtsustatud kulumeetod, mille osas anti positiivne hinnang 21. juulil 2022. a. </a:t>
            </a:r>
          </a:p>
          <a:p>
            <a:r>
              <a:rPr lang="et-EE" dirty="0" smtClean="0"/>
              <a:t>Ühikuhinna arvutamisel arvesse võetud kulud perioodil 2016-2020 ehk nö toetatavad tegevused: 	1) juhatuse liikme ja töötaja 	töölepingu, töövõtulepingu või käsunduslepingu järgne tööjõukulu; 	2) juhatuse liikme ja töötaja 	koolituskulu; 	3) raamatupidamisteenuse ja 	finantsnõustamise kulu; 	4) tootmis- ja turustamiskava ettevalmistamiseks, elluviimiseks ja 	kava 	seireks vajalike andmete 	kogumiseks 	tellitud töö või 	teenuse 	kulu, 	sh eksperdi 	lähetuse 	sõidu- ja 	majutuskulu.</a:t>
            </a:r>
          </a:p>
          <a:p>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3</a:t>
            </a:fld>
            <a:endParaRPr lang="et-EE" altLang="en-US"/>
          </a:p>
        </p:txBody>
      </p:sp>
    </p:spTree>
    <p:extLst>
      <p:ext uri="{BB962C8B-B14F-4D97-AF65-F5344CB8AC3E}">
        <p14:creationId xmlns:p14="http://schemas.microsoft.com/office/powerpoint/2010/main" val="2257388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baseline="0" dirty="0" smtClean="0"/>
              <a:t>Jätkub samamoodi nagu eelmisel perioodil. Kuigi esialgu oli plaanis, et taotleja saaks maksetaotlust esitada koos taotlusega, siis kuna see nõuab eraldi nullist arendust, on see liiga kulukas.</a:t>
            </a:r>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4</a:t>
            </a:fld>
            <a:endParaRPr lang="et-EE" altLang="en-US"/>
          </a:p>
        </p:txBody>
      </p:sp>
    </p:spTree>
    <p:extLst>
      <p:ext uri="{BB962C8B-B14F-4D97-AF65-F5344CB8AC3E}">
        <p14:creationId xmlns:p14="http://schemas.microsoft.com/office/powerpoint/2010/main" val="3046998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kern="1200" dirty="0" smtClean="0">
                <a:solidFill>
                  <a:srgbClr val="000000"/>
                </a:solidFill>
                <a:effectLst/>
                <a:latin typeface="Times New Roman" panose="02020603050405020304" pitchFamily="18" charset="0"/>
                <a:ea typeface="+mn-ea"/>
                <a:cs typeface="+mn-cs"/>
              </a:rPr>
              <a:t>Taotlejal tuleb esitada toetuse taotlemisel näitajatega seonduvalt algtase ja prognoositav tulemus. See tähendab seda, et näiteks 2023. aastal tuleb esitada taotlejal andmed 2022. aasta käibe ja müügitulu kohta ning samade andmete prognoositavad tulemused 2023. aastaks. PRIA kontrollib andmeid äriregistris ettevõtte majandusaasta aruannetest, mille esitamise tähtaeg on lõppenud aasta kohta iga aasta 30. juunil. Toetuse saajate lõppenud projektide tulemusnäitajaid (ja vajadusel ka põhjendusi) küsib PRIA pärast majandusaasta aruannete esitamist.</a:t>
            </a:r>
          </a:p>
        </p:txBody>
      </p:sp>
      <p:sp>
        <p:nvSpPr>
          <p:cNvPr id="4" name="Slide Number Placeholder 3"/>
          <p:cNvSpPr>
            <a:spLocks noGrp="1"/>
          </p:cNvSpPr>
          <p:nvPr>
            <p:ph type="sldNum" idx="10"/>
          </p:nvPr>
        </p:nvSpPr>
        <p:spPr/>
        <p:txBody>
          <a:bodyPr/>
          <a:lstStyle/>
          <a:p>
            <a:fld id="{9137B0FE-B827-43E6-9F1A-73A7AB4ED6CD}" type="slidenum">
              <a:rPr lang="et-EE" altLang="en-US" smtClean="0"/>
              <a:pPr/>
              <a:t>6</a:t>
            </a:fld>
            <a:endParaRPr lang="et-EE" altLang="en-US"/>
          </a:p>
        </p:txBody>
      </p:sp>
    </p:spTree>
    <p:extLst>
      <p:ext uri="{BB962C8B-B14F-4D97-AF65-F5344CB8AC3E}">
        <p14:creationId xmlns:p14="http://schemas.microsoft.com/office/powerpoint/2010/main" val="15032665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 est - 3 lõvi - valg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57707" cy="1046918"/>
          </a:xfrm>
          <a:prstGeom prst="rect">
            <a:avLst/>
          </a:prstGeom>
        </p:spPr>
      </p:pic>
      <p:sp>
        <p:nvSpPr>
          <p:cNvPr id="2"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lvl1pPr>
          </a:lstStyle>
          <a:p>
            <a:r>
              <a:rPr lang="en-US" dirty="0" err="1" smtClean="0"/>
              <a:t>Esitlusslaidide</a:t>
            </a:r>
            <a:r>
              <a:rPr lang="en-US" dirty="0" smtClean="0"/>
              <a:t> </a:t>
            </a:r>
            <a:r>
              <a:rPr lang="et-EE" dirty="0" smtClean="0"/>
              <a:t>pealkiri</a:t>
            </a:r>
            <a:endParaRPr lang="en-US" dirty="0"/>
          </a:p>
        </p:txBody>
      </p:sp>
      <p:sp>
        <p:nvSpPr>
          <p:cNvPr id="3"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struktuuriüksus / ametinimetus</a:t>
            </a:r>
          </a:p>
          <a:p>
            <a:endParaRPr lang="et-EE" dirty="0" smtClean="0"/>
          </a:p>
          <a:p>
            <a:r>
              <a:rPr lang="et-EE" dirty="0" smtClean="0"/>
              <a:t>01.07.2023</a:t>
            </a:r>
            <a:endParaRPr lang="en-US" dirty="0"/>
          </a:p>
        </p:txBody>
      </p:sp>
    </p:spTree>
    <p:extLst>
      <p:ext uri="{BB962C8B-B14F-4D97-AF65-F5344CB8AC3E}">
        <p14:creationId xmlns:p14="http://schemas.microsoft.com/office/powerpoint/2010/main" val="42675596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ahepealkir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6263" y="2592015"/>
            <a:ext cx="10369550" cy="1081087"/>
          </a:xfrm>
          <a:prstGeom prst="rect">
            <a:avLst/>
          </a:prstGeom>
        </p:spPr>
        <p:txBody>
          <a:bodyPr/>
          <a:lstStyle>
            <a:lvl1pPr>
              <a:defRPr>
                <a:solidFill>
                  <a:schemeClr val="tx1"/>
                </a:solidFill>
              </a:defRPr>
            </a:lvl1pPr>
          </a:lstStyle>
          <a:p>
            <a:r>
              <a:rPr lang="et-EE" dirty="0" smtClean="0"/>
              <a:t>Vahepealkiri</a:t>
            </a:r>
            <a:endParaRPr lang="et-EE" dirty="0"/>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õpuslaid - est - 3 lõvi - valg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lvl1pPr>
          </a:lstStyle>
          <a:p>
            <a:r>
              <a:rPr lang="et-EE" dirty="0" smtClean="0"/>
              <a:t>Aitäh!</a:t>
            </a:r>
            <a:endParaRPr lang="en-US" dirty="0"/>
          </a:p>
        </p:txBody>
      </p:sp>
      <p:sp>
        <p:nvSpPr>
          <p:cNvPr id="8"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eesnimi.perenimi@agri.ee</a:t>
            </a:r>
          </a:p>
          <a:p>
            <a:r>
              <a:rPr lang="et-EE" dirty="0" smtClean="0"/>
              <a:t>telefon, </a:t>
            </a:r>
            <a:r>
              <a:rPr lang="et-EE" dirty="0" err="1" smtClean="0"/>
              <a:t>skype</a:t>
            </a:r>
            <a:r>
              <a:rPr lang="et-EE" dirty="0" smtClean="0"/>
              <a:t> vms</a:t>
            </a:r>
          </a:p>
          <a:p>
            <a:endParaRPr lang="et-EE" dirty="0" smtClean="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9893" y="382306"/>
            <a:ext cx="3057707" cy="1046918"/>
          </a:xfrm>
          <a:prstGeom prst="rect">
            <a:avLst/>
          </a:prstGeom>
        </p:spPr>
      </p:pic>
    </p:spTree>
    <p:extLst>
      <p:ext uri="{BB962C8B-B14F-4D97-AF65-F5344CB8AC3E}">
        <p14:creationId xmlns:p14="http://schemas.microsoft.com/office/powerpoint/2010/main" val="261900342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õpuslaid - eng - 3 lõvi - valge">
    <p:spTree>
      <p:nvGrpSpPr>
        <p:cNvPr id="1" name=""/>
        <p:cNvGrpSpPr/>
        <p:nvPr/>
      </p:nvGrpSpPr>
      <p:grpSpPr>
        <a:xfrm>
          <a:off x="0" y="0"/>
          <a:ext cx="0" cy="0"/>
          <a:chOff x="0" y="0"/>
          <a:chExt cx="0" cy="0"/>
        </a:xfrm>
      </p:grpSpPr>
      <p:sp>
        <p:nvSpPr>
          <p:cNvPr id="12"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lvl1pPr>
          </a:lstStyle>
          <a:p>
            <a:r>
              <a:rPr lang="et-EE" dirty="0" err="1" smtClean="0"/>
              <a:t>Thank</a:t>
            </a:r>
            <a:r>
              <a:rPr lang="et-EE" dirty="0" smtClean="0"/>
              <a:t> </a:t>
            </a:r>
            <a:r>
              <a:rPr lang="et-EE" dirty="0" err="1" smtClean="0"/>
              <a:t>You</a:t>
            </a:r>
            <a:r>
              <a:rPr lang="et-EE" dirty="0" smtClean="0"/>
              <a:t>!</a:t>
            </a:r>
            <a:endParaRPr lang="en-US" dirty="0"/>
          </a:p>
        </p:txBody>
      </p:sp>
      <p:sp>
        <p:nvSpPr>
          <p:cNvPr id="13"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smtClean="0"/>
              <a:t>forename.surname@agri.ee</a:t>
            </a:r>
          </a:p>
          <a:p>
            <a:r>
              <a:rPr lang="et-EE" dirty="0" err="1" smtClean="0"/>
              <a:t>Phone</a:t>
            </a:r>
            <a:r>
              <a:rPr lang="et-EE" dirty="0" smtClean="0"/>
              <a:t>, </a:t>
            </a:r>
            <a:r>
              <a:rPr lang="et-EE" dirty="0" err="1" smtClean="0"/>
              <a:t>Skype</a:t>
            </a:r>
            <a:r>
              <a:rPr lang="et-EE" dirty="0" smtClean="0"/>
              <a:t>, </a:t>
            </a:r>
            <a:r>
              <a:rPr lang="et-EE" dirty="0" err="1" smtClean="0"/>
              <a:t>Facebook</a:t>
            </a:r>
            <a:r>
              <a:rPr lang="et-EE" dirty="0" smtClean="0"/>
              <a:t> </a:t>
            </a:r>
            <a:r>
              <a:rPr lang="et-EE" dirty="0" err="1" smtClean="0"/>
              <a:t>etc</a:t>
            </a:r>
            <a:r>
              <a:rPr lang="et-EE" dirty="0" smtClean="0"/>
              <a:t>.</a:t>
            </a:r>
          </a:p>
          <a:p>
            <a:endParaRPr lang="et-EE" dirty="0" smtClean="0"/>
          </a:p>
        </p:txBody>
      </p:sp>
      <p:pic>
        <p:nvPicPr>
          <p:cNvPr id="7" name="Picture 6" descr="maaeluministeerium_3lovi_eng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261900342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õpuslaid - est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8"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solidFill>
                  <a:schemeClr val="bg1"/>
                </a:solidFill>
              </a:defRPr>
            </a:lvl1pPr>
          </a:lstStyle>
          <a:p>
            <a:r>
              <a:rPr lang="et-EE" dirty="0" smtClean="0"/>
              <a:t>Aitäh!</a:t>
            </a:r>
            <a:endParaRPr lang="en-US" dirty="0"/>
          </a:p>
        </p:txBody>
      </p:sp>
      <p:sp>
        <p:nvSpPr>
          <p:cNvPr id="12"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eesnimi.perenimi@agri.ee</a:t>
            </a:r>
          </a:p>
          <a:p>
            <a:r>
              <a:rPr lang="et-EE" dirty="0" smtClean="0"/>
              <a:t>telefon, Skype, Facebook vms</a:t>
            </a:r>
          </a:p>
          <a:p>
            <a:endParaRPr lang="et-EE" dirty="0" smtClean="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9893" y="382306"/>
            <a:ext cx="3057707" cy="1046918"/>
          </a:xfrm>
          <a:prstGeom prst="rect">
            <a:avLst/>
          </a:prstGeom>
        </p:spPr>
      </p:pic>
    </p:spTree>
    <p:extLst>
      <p:ext uri="{BB962C8B-B14F-4D97-AF65-F5344CB8AC3E}">
        <p14:creationId xmlns:p14="http://schemas.microsoft.com/office/powerpoint/2010/main" val="311409399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õpuslaid - eng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11"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solidFill>
                  <a:schemeClr val="bg1"/>
                </a:solidFill>
              </a:defRPr>
            </a:lvl1pPr>
          </a:lstStyle>
          <a:p>
            <a:r>
              <a:rPr lang="et-EE" dirty="0" err="1" smtClean="0"/>
              <a:t>Thank</a:t>
            </a:r>
            <a:r>
              <a:rPr lang="et-EE" dirty="0" smtClean="0"/>
              <a:t> </a:t>
            </a:r>
            <a:r>
              <a:rPr lang="et-EE" dirty="0" err="1" smtClean="0"/>
              <a:t>You</a:t>
            </a:r>
            <a:r>
              <a:rPr lang="et-EE" dirty="0" smtClean="0"/>
              <a:t>!</a:t>
            </a:r>
            <a:endParaRPr lang="en-US" dirty="0"/>
          </a:p>
        </p:txBody>
      </p:sp>
      <p:sp>
        <p:nvSpPr>
          <p:cNvPr id="13"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smtClean="0"/>
              <a:t>forename.surname@agri.ee</a:t>
            </a:r>
          </a:p>
          <a:p>
            <a:r>
              <a:rPr lang="et-EE" dirty="0" err="1" smtClean="0"/>
              <a:t>Phone</a:t>
            </a:r>
            <a:r>
              <a:rPr lang="et-EE" dirty="0" smtClean="0"/>
              <a:t>, </a:t>
            </a:r>
            <a:r>
              <a:rPr lang="et-EE" dirty="0" err="1" smtClean="0"/>
              <a:t>Skype</a:t>
            </a:r>
            <a:r>
              <a:rPr lang="et-EE" dirty="0" smtClean="0"/>
              <a:t>, </a:t>
            </a:r>
            <a:r>
              <a:rPr lang="et-EE" dirty="0" err="1" smtClean="0"/>
              <a:t>Facebook</a:t>
            </a:r>
            <a:r>
              <a:rPr lang="et-EE" dirty="0" smtClean="0"/>
              <a:t> </a:t>
            </a:r>
            <a:r>
              <a:rPr lang="et-EE" dirty="0" err="1" smtClean="0"/>
              <a:t>etc</a:t>
            </a:r>
            <a:r>
              <a:rPr lang="et-EE" dirty="0" smtClean="0"/>
              <a:t>.</a:t>
            </a:r>
          </a:p>
          <a:p>
            <a:endParaRPr lang="et-EE" dirty="0" smtClean="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48083"/>
            <a:ext cx="3086828" cy="1046553"/>
          </a:xfrm>
          <a:prstGeom prst="rect">
            <a:avLst/>
          </a:prstGeom>
        </p:spPr>
      </p:pic>
    </p:spTree>
    <p:extLst>
      <p:ext uri="{BB962C8B-B14F-4D97-AF65-F5344CB8AC3E}">
        <p14:creationId xmlns:p14="http://schemas.microsoft.com/office/powerpoint/2010/main" val="311409399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õpuslaid - est - vapp - sinin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453" y="503783"/>
            <a:ext cx="3168352" cy="783345"/>
          </a:xfrm>
          <a:prstGeom prst="rect">
            <a:avLst/>
          </a:prstGeom>
        </p:spPr>
      </p:pic>
      <p:sp>
        <p:nvSpPr>
          <p:cNvPr id="5" name="Rectangle 4"/>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368000" y="2319039"/>
            <a:ext cx="9218133" cy="921049"/>
          </a:xfrm>
          <a:prstGeom prst="rect">
            <a:avLst/>
          </a:prstGeom>
        </p:spPr>
        <p:txBody>
          <a:bodyPr tIns="86400" anchor="t" anchorCtr="0"/>
          <a:lstStyle>
            <a:lvl1pPr algn="l">
              <a:defRPr sz="5700">
                <a:solidFill>
                  <a:schemeClr val="bg1"/>
                </a:solidFill>
              </a:defRPr>
            </a:lvl1pPr>
          </a:lstStyle>
          <a:p>
            <a:r>
              <a:rPr lang="et-EE" dirty="0" smtClean="0"/>
              <a:t>Aitäh!</a:t>
            </a:r>
            <a:endParaRPr lang="en-US" dirty="0"/>
          </a:p>
        </p:txBody>
      </p:sp>
      <p:sp>
        <p:nvSpPr>
          <p:cNvPr id="8" name="Subtitle 2"/>
          <p:cNvSpPr>
            <a:spLocks noGrp="1"/>
          </p:cNvSpPr>
          <p:nvPr>
            <p:ph type="subTitle" idx="1" hasCustomPrompt="1"/>
          </p:nvPr>
        </p:nvSpPr>
        <p:spPr>
          <a:xfrm>
            <a:off x="1368000" y="3444731"/>
            <a:ext cx="9218133" cy="1636968"/>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eesnimi.perenimi@agri.ee</a:t>
            </a:r>
          </a:p>
          <a:p>
            <a:r>
              <a:rPr lang="et-EE" dirty="0" smtClean="0"/>
              <a:t>telefon, Skype, Facebook vms</a:t>
            </a:r>
          </a:p>
        </p:txBody>
      </p:sp>
    </p:spTree>
    <p:extLst>
      <p:ext uri="{BB962C8B-B14F-4D97-AF65-F5344CB8AC3E}">
        <p14:creationId xmlns:p14="http://schemas.microsoft.com/office/powerpoint/2010/main" val="340363172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õpuslaid - eng - vapp - sinine">
    <p:spTree>
      <p:nvGrpSpPr>
        <p:cNvPr id="1" name=""/>
        <p:cNvGrpSpPr/>
        <p:nvPr/>
      </p:nvGrpSpPr>
      <p:grpSpPr>
        <a:xfrm>
          <a:off x="0" y="0"/>
          <a:ext cx="0" cy="0"/>
          <a:chOff x="0" y="0"/>
          <a:chExt cx="0" cy="0"/>
        </a:xfrm>
      </p:grpSpPr>
      <p:sp>
        <p:nvSpPr>
          <p:cNvPr id="5" name="Rectangle 4"/>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368000" y="2319039"/>
            <a:ext cx="9218133" cy="921049"/>
          </a:xfrm>
          <a:prstGeom prst="rect">
            <a:avLst/>
          </a:prstGeom>
        </p:spPr>
        <p:txBody>
          <a:bodyPr tIns="86400" anchor="t" anchorCtr="0"/>
          <a:lstStyle>
            <a:lvl1pPr algn="l">
              <a:defRPr sz="5700">
                <a:solidFill>
                  <a:schemeClr val="bg1"/>
                </a:solidFill>
              </a:defRPr>
            </a:lvl1pPr>
          </a:lstStyle>
          <a:p>
            <a:r>
              <a:rPr lang="et-EE" dirty="0" err="1" smtClean="0"/>
              <a:t>Thank</a:t>
            </a:r>
            <a:r>
              <a:rPr lang="et-EE" dirty="0" smtClean="0"/>
              <a:t> </a:t>
            </a:r>
            <a:r>
              <a:rPr lang="et-EE" dirty="0" err="1" smtClean="0"/>
              <a:t>you</a:t>
            </a:r>
            <a:r>
              <a:rPr lang="et-EE" dirty="0" smtClean="0"/>
              <a:t>!</a:t>
            </a:r>
            <a:endParaRPr lang="en-US" dirty="0"/>
          </a:p>
        </p:txBody>
      </p:sp>
      <p:sp>
        <p:nvSpPr>
          <p:cNvPr id="8" name="Subtitle 2"/>
          <p:cNvSpPr>
            <a:spLocks noGrp="1"/>
          </p:cNvSpPr>
          <p:nvPr>
            <p:ph type="subTitle" idx="1" hasCustomPrompt="1"/>
          </p:nvPr>
        </p:nvSpPr>
        <p:spPr>
          <a:xfrm>
            <a:off x="1368000" y="34447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smtClean="0"/>
              <a:t>forename.surname@agri.ee</a:t>
            </a:r>
          </a:p>
          <a:p>
            <a:r>
              <a:rPr lang="et-EE" dirty="0" err="1" smtClean="0"/>
              <a:t>Phone</a:t>
            </a:r>
            <a:r>
              <a:rPr lang="et-EE" dirty="0" smtClean="0"/>
              <a:t>, Skype, Facebook </a:t>
            </a:r>
            <a:r>
              <a:rPr lang="et-EE" dirty="0" err="1" smtClean="0"/>
              <a:t>etc</a:t>
            </a:r>
            <a:endParaRPr lang="et-EE" dirty="0" smtClean="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4474" y="511937"/>
            <a:ext cx="3384376" cy="779786"/>
          </a:xfrm>
          <a:prstGeom prst="rect">
            <a:avLst/>
          </a:prstGeom>
        </p:spPr>
      </p:pic>
    </p:spTree>
    <p:extLst>
      <p:ext uri="{BB962C8B-B14F-4D97-AF65-F5344CB8AC3E}">
        <p14:creationId xmlns:p14="http://schemas.microsoft.com/office/powerpoint/2010/main" val="5846949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itelslaid - eng - 3 lõvi - valg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86828" cy="1046553"/>
          </a:xfrm>
          <a:prstGeom prst="rect">
            <a:avLst/>
          </a:prstGeom>
        </p:spPr>
      </p:pic>
      <p:sp>
        <p:nvSpPr>
          <p:cNvPr id="2"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baseline="0"/>
            </a:lvl1pPr>
          </a:lstStyle>
          <a:p>
            <a:r>
              <a:rPr lang="et-EE" dirty="0" err="1" smtClean="0"/>
              <a:t>Title</a:t>
            </a:r>
            <a:r>
              <a:rPr lang="et-EE" dirty="0" smtClean="0"/>
              <a:t> </a:t>
            </a:r>
            <a:r>
              <a:rPr lang="et-EE" dirty="0" err="1" smtClean="0"/>
              <a:t>of</a:t>
            </a:r>
            <a:r>
              <a:rPr lang="et-EE" dirty="0" smtClean="0"/>
              <a:t> </a:t>
            </a:r>
            <a:r>
              <a:rPr lang="et-EE" dirty="0" err="1" smtClean="0"/>
              <a:t>the</a:t>
            </a:r>
            <a:r>
              <a:rPr lang="et-EE" dirty="0" smtClean="0"/>
              <a:t> </a:t>
            </a:r>
            <a:r>
              <a:rPr lang="et-EE" dirty="0" err="1" smtClean="0"/>
              <a:t>Presentation</a:t>
            </a:r>
            <a:endParaRPr lang="en-US" dirty="0"/>
          </a:p>
        </p:txBody>
      </p:sp>
      <p:sp>
        <p:nvSpPr>
          <p:cNvPr id="3"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err="1" smtClean="0"/>
              <a:t>Department</a:t>
            </a:r>
            <a:r>
              <a:rPr lang="et-EE" dirty="0" smtClean="0"/>
              <a:t> / </a:t>
            </a:r>
            <a:r>
              <a:rPr lang="et-EE" dirty="0" err="1" smtClean="0"/>
              <a:t>Occupation</a:t>
            </a:r>
            <a:endParaRPr lang="et-EE" dirty="0" smtClean="0"/>
          </a:p>
          <a:p>
            <a:endParaRPr lang="et-EE" dirty="0" smtClean="0"/>
          </a:p>
          <a:p>
            <a:r>
              <a:rPr lang="et-EE" dirty="0" smtClean="0"/>
              <a:t>01.07.2023</a:t>
            </a:r>
            <a:endParaRPr lang="en-US" dirty="0"/>
          </a:p>
        </p:txBody>
      </p:sp>
    </p:spTree>
    <p:extLst>
      <p:ext uri="{BB962C8B-B14F-4D97-AF65-F5344CB8AC3E}">
        <p14:creationId xmlns:p14="http://schemas.microsoft.com/office/powerpoint/2010/main" val="42675596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itelslaid - est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tx2"/>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n-US" dirty="0" err="1" smtClean="0"/>
              <a:t>Esitlusslaidide</a:t>
            </a:r>
            <a:r>
              <a:rPr lang="en-US" dirty="0" smtClean="0"/>
              <a:t> </a:t>
            </a:r>
            <a:r>
              <a:rPr lang="et-EE" dirty="0" smtClean="0"/>
              <a:t>pealkiri</a:t>
            </a:r>
            <a:endParaRPr lang="en-US" dirty="0"/>
          </a:p>
        </p:txBody>
      </p:sp>
      <p:sp>
        <p:nvSpPr>
          <p:cNvPr id="10"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struktuuriüksus / ametinimetus</a:t>
            </a:r>
          </a:p>
          <a:p>
            <a:endParaRPr lang="et-EE" dirty="0" smtClean="0"/>
          </a:p>
          <a:p>
            <a:r>
              <a:rPr lang="et-EE" dirty="0" smtClean="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59767"/>
            <a:ext cx="3057707" cy="1046918"/>
          </a:xfrm>
          <a:prstGeom prst="rect">
            <a:avLst/>
          </a:prstGeom>
        </p:spPr>
      </p:pic>
    </p:spTree>
    <p:extLst>
      <p:ext uri="{BB962C8B-B14F-4D97-AF65-F5344CB8AC3E}">
        <p14:creationId xmlns:p14="http://schemas.microsoft.com/office/powerpoint/2010/main" val="37171138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itelslaid - eng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tx2"/>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t-EE" dirty="0" err="1" smtClean="0"/>
              <a:t>Title</a:t>
            </a:r>
            <a:r>
              <a:rPr lang="et-EE" dirty="0" smtClean="0"/>
              <a:t> of </a:t>
            </a:r>
            <a:r>
              <a:rPr lang="et-EE" dirty="0" err="1" smtClean="0"/>
              <a:t>the</a:t>
            </a:r>
            <a:r>
              <a:rPr lang="et-EE" dirty="0" smtClean="0"/>
              <a:t> </a:t>
            </a:r>
            <a:r>
              <a:rPr lang="et-EE" dirty="0" err="1" smtClean="0"/>
              <a:t>Presentation</a:t>
            </a:r>
            <a:endParaRPr lang="en-US" dirty="0"/>
          </a:p>
        </p:txBody>
      </p:sp>
      <p:sp>
        <p:nvSpPr>
          <p:cNvPr id="10" name="Subtitle 2"/>
          <p:cNvSpPr>
            <a:spLocks noGrp="1"/>
          </p:cNvSpPr>
          <p:nvPr>
            <p:ph type="subTitle" idx="1" hasCustomPrompt="1"/>
          </p:nvPr>
        </p:nvSpPr>
        <p:spPr>
          <a:xfrm>
            <a:off x="1340789" y="4392215"/>
            <a:ext cx="9433597" cy="1800200"/>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err="1" smtClean="0"/>
              <a:t>Department</a:t>
            </a:r>
            <a:r>
              <a:rPr lang="et-EE" dirty="0" smtClean="0"/>
              <a:t> / </a:t>
            </a:r>
            <a:r>
              <a:rPr lang="et-EE" dirty="0" err="1" smtClean="0"/>
              <a:t>Occupation</a:t>
            </a:r>
            <a:endParaRPr lang="et-EE" dirty="0" smtClean="0"/>
          </a:p>
          <a:p>
            <a:endParaRPr lang="et-EE" dirty="0" smtClean="0"/>
          </a:p>
          <a:p>
            <a:r>
              <a:rPr lang="et-EE" dirty="0" smtClean="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48083"/>
            <a:ext cx="3086828" cy="1046553"/>
          </a:xfrm>
          <a:prstGeom prst="rect">
            <a:avLst/>
          </a:prstGeom>
        </p:spPr>
      </p:pic>
    </p:spTree>
    <p:extLst>
      <p:ext uri="{BB962C8B-B14F-4D97-AF65-F5344CB8AC3E}">
        <p14:creationId xmlns:p14="http://schemas.microsoft.com/office/powerpoint/2010/main" val="31140939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itelslaid - est - vapp - sinin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453" y="503783"/>
            <a:ext cx="3168352" cy="783345"/>
          </a:xfrm>
          <a:prstGeom prst="rect">
            <a:avLst/>
          </a:prstGeom>
        </p:spPr>
      </p:pic>
      <p:sp>
        <p:nvSpPr>
          <p:cNvPr id="4" name="Rectangle 3"/>
          <p:cNvSpPr/>
          <p:nvPr userDrawn="1"/>
        </p:nvSpPr>
        <p:spPr bwMode="auto">
          <a:xfrm>
            <a:off x="0" y="1705685"/>
            <a:ext cx="11522075" cy="4774490"/>
          </a:xfrm>
          <a:prstGeom prst="rect">
            <a:avLst/>
          </a:prstGeom>
          <a:blipFill dpi="0" rotWithShape="1">
            <a:blip r:embed="rId3"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n-US" dirty="0" err="1" smtClean="0"/>
              <a:t>Esitlusslaidide</a:t>
            </a:r>
            <a:r>
              <a:rPr lang="en-US" dirty="0" smtClean="0"/>
              <a:t> </a:t>
            </a:r>
            <a:r>
              <a:rPr lang="et-EE" dirty="0" smtClean="0"/>
              <a:t>pealkiri</a:t>
            </a:r>
            <a:endParaRPr lang="en-US" dirty="0"/>
          </a:p>
        </p:txBody>
      </p:sp>
      <p:sp>
        <p:nvSpPr>
          <p:cNvPr id="10" name="Subtitle 2"/>
          <p:cNvSpPr>
            <a:spLocks noGrp="1"/>
          </p:cNvSpPr>
          <p:nvPr>
            <p:ph type="subTitle" idx="1" hasCustomPrompt="1"/>
          </p:nvPr>
        </p:nvSpPr>
        <p:spPr>
          <a:xfrm>
            <a:off x="1368000" y="4392215"/>
            <a:ext cx="9433597" cy="1728192"/>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struktuuriüksus / ametinimetus</a:t>
            </a:r>
          </a:p>
          <a:p>
            <a:endParaRPr lang="et-EE" dirty="0" smtClean="0"/>
          </a:p>
          <a:p>
            <a:r>
              <a:rPr lang="et-EE" dirty="0" smtClean="0"/>
              <a:t>01.07.2023</a:t>
            </a:r>
            <a:endParaRPr lang="en-US" dirty="0"/>
          </a:p>
        </p:txBody>
      </p:sp>
    </p:spTree>
    <p:extLst>
      <p:ext uri="{BB962C8B-B14F-4D97-AF65-F5344CB8AC3E}">
        <p14:creationId xmlns:p14="http://schemas.microsoft.com/office/powerpoint/2010/main" val="311409399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itelslaid - eng - vapp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t-EE" dirty="0" err="1" smtClean="0"/>
              <a:t>Title</a:t>
            </a:r>
            <a:r>
              <a:rPr lang="et-EE" dirty="0" smtClean="0"/>
              <a:t> </a:t>
            </a:r>
            <a:r>
              <a:rPr lang="et-EE" dirty="0" err="1" smtClean="0"/>
              <a:t>of</a:t>
            </a:r>
            <a:r>
              <a:rPr lang="et-EE" dirty="0" smtClean="0"/>
              <a:t> </a:t>
            </a:r>
            <a:r>
              <a:rPr lang="et-EE" dirty="0" err="1" smtClean="0"/>
              <a:t>the</a:t>
            </a:r>
            <a:r>
              <a:rPr lang="et-EE" dirty="0" smtClean="0"/>
              <a:t> </a:t>
            </a:r>
            <a:r>
              <a:rPr lang="et-EE" dirty="0" err="1" smtClean="0"/>
              <a:t>Presentation</a:t>
            </a:r>
            <a:endParaRPr lang="en-US" dirty="0"/>
          </a:p>
        </p:txBody>
      </p:sp>
      <p:sp>
        <p:nvSpPr>
          <p:cNvPr id="10"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err="1" smtClean="0"/>
              <a:t>Department</a:t>
            </a:r>
            <a:r>
              <a:rPr lang="et-EE" dirty="0" smtClean="0"/>
              <a:t> / </a:t>
            </a:r>
            <a:r>
              <a:rPr lang="et-EE" dirty="0" err="1" smtClean="0"/>
              <a:t>Occupation</a:t>
            </a:r>
            <a:endParaRPr lang="et-EE" dirty="0" smtClean="0"/>
          </a:p>
          <a:p>
            <a:endParaRPr lang="et-EE" dirty="0" smtClean="0"/>
          </a:p>
          <a:p>
            <a:r>
              <a:rPr lang="et-EE" dirty="0" smtClean="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4474" y="511937"/>
            <a:ext cx="3384376" cy="779786"/>
          </a:xfrm>
          <a:prstGeom prst="rect">
            <a:avLst/>
          </a:prstGeom>
        </p:spPr>
      </p:pic>
    </p:spTree>
    <p:extLst>
      <p:ext uri="{BB962C8B-B14F-4D97-AF65-F5344CB8AC3E}">
        <p14:creationId xmlns:p14="http://schemas.microsoft.com/office/powerpoint/2010/main" val="17755652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644295" y="1675311"/>
            <a:ext cx="10139947" cy="4275502"/>
          </a:xfrm>
          <a:prstGeom prst="rect">
            <a:avLst/>
          </a:prstGeo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smtClean="0"/>
              <a:t>Edit Master text styles</a:t>
            </a:r>
          </a:p>
        </p:txBody>
      </p:sp>
    </p:spTree>
    <p:extLst>
      <p:ext uri="{BB962C8B-B14F-4D97-AF65-F5344CB8AC3E}">
        <p14:creationId xmlns:p14="http://schemas.microsoft.com/office/powerpoint/2010/main" val="9960034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644295" y="1675311"/>
            <a:ext cx="10139947" cy="4275502"/>
          </a:xfrm>
          <a:prstGeom prst="rect">
            <a:avLst/>
          </a:prstGeo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smtClean="0"/>
              <a:t>Edit Master text styles</a:t>
            </a:r>
          </a:p>
        </p:txBody>
      </p:sp>
    </p:spTree>
    <p:extLst>
      <p:ext uri="{BB962C8B-B14F-4D97-AF65-F5344CB8AC3E}">
        <p14:creationId xmlns:p14="http://schemas.microsoft.com/office/powerpoint/2010/main" val="40096721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48469" y="1511300"/>
            <a:ext cx="5036369" cy="4276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dirty="0"/>
          </a:p>
        </p:txBody>
      </p:sp>
      <p:sp>
        <p:nvSpPr>
          <p:cNvPr id="4" name="Content Placeholder 3"/>
          <p:cNvSpPr>
            <a:spLocks noGrp="1"/>
          </p:cNvSpPr>
          <p:nvPr>
            <p:ph sz="half" idx="2"/>
          </p:nvPr>
        </p:nvSpPr>
        <p:spPr>
          <a:xfrm>
            <a:off x="5837238" y="1511300"/>
            <a:ext cx="5108375" cy="4276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9"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65" r:id="rId2"/>
    <p:sldLayoutId id="2147483687" r:id="rId3"/>
    <p:sldLayoutId id="2147483661" r:id="rId4"/>
    <p:sldLayoutId id="2147483678" r:id="rId5"/>
    <p:sldLayoutId id="2147483688" r:id="rId6"/>
    <p:sldLayoutId id="2147483650" r:id="rId7"/>
    <p:sldLayoutId id="2147483662" r:id="rId8"/>
    <p:sldLayoutId id="2147483670" r:id="rId9"/>
    <p:sldLayoutId id="2147483683" r:id="rId10"/>
    <p:sldLayoutId id="2147483680" r:id="rId11"/>
    <p:sldLayoutId id="2147483660" r:id="rId12"/>
    <p:sldLayoutId id="2147483681" r:id="rId13"/>
    <p:sldLayoutId id="2147483682" r:id="rId14"/>
    <p:sldLayoutId id="2147483663" r:id="rId15"/>
    <p:sldLayoutId id="2147483686" r:id="rId16"/>
  </p:sldLayoutIdLst>
  <p:timing>
    <p:tnLst>
      <p:par>
        <p:cTn id="1" dur="indefinite" restart="never" nodeType="tmRoot"/>
      </p:par>
    </p:tnLst>
  </p:timing>
  <p:txStyles>
    <p:title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eaLnBrk="1" fontAlgn="base" hangingPunct="1">
        <a:lnSpc>
          <a:spcPct val="110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1" fontAlgn="base" hangingPunct="1">
        <a:lnSpc>
          <a:spcPct val="110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1" fontAlgn="base" hangingPunct="1">
        <a:lnSpc>
          <a:spcPct val="110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1" fontAlgn="base" hangingPunct="1">
        <a:lnSpc>
          <a:spcPct val="110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1" fontAlgn="base" hangingPunct="1">
        <a:lnSpc>
          <a:spcPct val="110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t-EE" dirty="0" smtClean="0"/>
              <a:t>Tootmis- ja turustamiskavade toetus</a:t>
            </a:r>
            <a:endParaRPr lang="et-EE" dirty="0"/>
          </a:p>
        </p:txBody>
      </p:sp>
      <p:sp>
        <p:nvSpPr>
          <p:cNvPr id="11" name="Subtitle 10"/>
          <p:cNvSpPr>
            <a:spLocks noGrp="1"/>
          </p:cNvSpPr>
          <p:nvPr>
            <p:ph type="subTitle" idx="1"/>
          </p:nvPr>
        </p:nvSpPr>
        <p:spPr/>
        <p:txBody>
          <a:bodyPr/>
          <a:lstStyle/>
          <a:p>
            <a:r>
              <a:rPr lang="et-EE" dirty="0" smtClean="0"/>
              <a:t>Laura Freivald-Heapost</a:t>
            </a:r>
          </a:p>
          <a:p>
            <a:r>
              <a:rPr lang="et-EE" dirty="0" err="1" smtClean="0"/>
              <a:t>Kalamajandusoskaond</a:t>
            </a:r>
            <a:endParaRPr lang="et-E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Perioodi 2021-2027 tootmis- ja turustamiskava toetuse meetme ajakava</a:t>
            </a:r>
            <a:endParaRPr lang="et-EE"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endParaRPr lang="et-EE" dirty="0" smtClean="0"/>
          </a:p>
          <a:p>
            <a:pPr marL="457200" indent="-457200">
              <a:buFont typeface="Arial" panose="020B0604020202020204" pitchFamily="34" charset="0"/>
              <a:buChar char="•"/>
            </a:pPr>
            <a:r>
              <a:rPr lang="et-EE" dirty="0" smtClean="0"/>
              <a:t>Meetmemääruse </a:t>
            </a:r>
            <a:r>
              <a:rPr lang="et-EE" dirty="0"/>
              <a:t>allkirjastamine </a:t>
            </a:r>
            <a:r>
              <a:rPr lang="et-EE" dirty="0" smtClean="0"/>
              <a:t>august </a:t>
            </a:r>
            <a:r>
              <a:rPr lang="et-EE" dirty="0"/>
              <a:t>- </a:t>
            </a:r>
            <a:r>
              <a:rPr lang="et-EE" dirty="0" smtClean="0"/>
              <a:t>september </a:t>
            </a:r>
            <a:r>
              <a:rPr lang="et-EE" dirty="0"/>
              <a:t>2023	</a:t>
            </a:r>
          </a:p>
          <a:p>
            <a:pPr marL="457200" indent="-457200">
              <a:buFont typeface="Arial" panose="020B0604020202020204" pitchFamily="34" charset="0"/>
              <a:buChar char="•"/>
            </a:pPr>
            <a:endParaRPr lang="et-EE" dirty="0" smtClean="0"/>
          </a:p>
          <a:p>
            <a:pPr marL="457200" indent="-457200">
              <a:buFont typeface="Arial" panose="020B0604020202020204" pitchFamily="34" charset="0"/>
              <a:buChar char="•"/>
            </a:pPr>
            <a:r>
              <a:rPr lang="et-EE" dirty="0" smtClean="0"/>
              <a:t>Taotlusvoor IV </a:t>
            </a:r>
            <a:r>
              <a:rPr lang="et-EE" dirty="0"/>
              <a:t>kvartal 2023 </a:t>
            </a:r>
            <a:r>
              <a:rPr lang="et-EE" dirty="0" smtClean="0"/>
              <a:t>(oktoober)</a:t>
            </a:r>
            <a:endParaRPr lang="et-EE" dirty="0"/>
          </a:p>
          <a:p>
            <a:pPr marL="457200" indent="-457200">
              <a:buFont typeface="Arial" panose="020B0604020202020204" pitchFamily="34" charset="0"/>
              <a:buChar char="•"/>
            </a:pPr>
            <a:endParaRPr lang="et-EE" dirty="0"/>
          </a:p>
          <a:p>
            <a:endParaRPr lang="et-EE" dirty="0"/>
          </a:p>
          <a:p>
            <a:endParaRPr lang="et-EE" dirty="0"/>
          </a:p>
        </p:txBody>
      </p:sp>
    </p:spTree>
    <p:extLst>
      <p:ext uri="{BB962C8B-B14F-4D97-AF65-F5344CB8AC3E}">
        <p14:creationId xmlns:p14="http://schemas.microsoft.com/office/powerpoint/2010/main" val="3310247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Perioodi 2021-2027 tootmis- ja turustamiskava </a:t>
            </a:r>
            <a:r>
              <a:rPr lang="et-EE" dirty="0" smtClean="0"/>
              <a:t>toetus</a:t>
            </a:r>
            <a:br>
              <a:rPr lang="et-EE" dirty="0" smtClean="0"/>
            </a:br>
            <a:endParaRPr lang="et-EE"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t-EE" dirty="0"/>
              <a:t>Eesmärk: tootjaorganisatsioonide liikmete suunamine säästvama tootmise ja ühise turustamise poole, mis tagab suurema </a:t>
            </a:r>
            <a:r>
              <a:rPr lang="et-EE" dirty="0" smtClean="0"/>
              <a:t>sissetuleku</a:t>
            </a:r>
          </a:p>
          <a:p>
            <a:pPr marL="457200" indent="-457200">
              <a:buFont typeface="Arial" panose="020B0604020202020204" pitchFamily="34" charset="0"/>
              <a:buChar char="•"/>
            </a:pPr>
            <a:r>
              <a:rPr lang="et-EE" dirty="0"/>
              <a:t>Meetme eelarve kogu perioodiks: 2 111 550 </a:t>
            </a:r>
            <a:r>
              <a:rPr lang="et-EE" dirty="0" smtClean="0"/>
              <a:t>eurot</a:t>
            </a:r>
            <a:endParaRPr lang="et-EE" dirty="0"/>
          </a:p>
          <a:p>
            <a:pPr marL="457200" indent="-457200">
              <a:buFont typeface="Arial" panose="020B0604020202020204" pitchFamily="34" charset="0"/>
              <a:buChar char="•"/>
            </a:pPr>
            <a:r>
              <a:rPr lang="et-EE" dirty="0"/>
              <a:t>Lihtsustatud kulumeetod – ühikuhind kuu kohta</a:t>
            </a:r>
          </a:p>
          <a:p>
            <a:r>
              <a:rPr lang="fi-FI" dirty="0"/>
              <a:t>4 189 eurot</a:t>
            </a:r>
            <a:r>
              <a:rPr lang="et-EE" dirty="0"/>
              <a:t>/kuu ehk </a:t>
            </a:r>
            <a:r>
              <a:rPr lang="et-EE" dirty="0" err="1"/>
              <a:t>max</a:t>
            </a:r>
            <a:r>
              <a:rPr lang="et-EE" dirty="0"/>
              <a:t> toetus aastas 50 268 eurot</a:t>
            </a:r>
          </a:p>
          <a:p>
            <a:pPr marL="457200" indent="-457200">
              <a:buFont typeface="Arial" panose="020B0604020202020204" pitchFamily="34" charset="0"/>
              <a:buChar char="•"/>
            </a:pPr>
            <a:endParaRPr lang="et-EE" dirty="0"/>
          </a:p>
        </p:txBody>
      </p:sp>
    </p:spTree>
    <p:extLst>
      <p:ext uri="{BB962C8B-B14F-4D97-AF65-F5344CB8AC3E}">
        <p14:creationId xmlns:p14="http://schemas.microsoft.com/office/powerpoint/2010/main" val="214091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Perioodi 2021-2027 tootmis- ja turustamiskava </a:t>
            </a:r>
            <a:r>
              <a:rPr lang="et-EE" dirty="0" smtClean="0"/>
              <a:t>toetus</a:t>
            </a:r>
            <a:endParaRPr lang="et-EE"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t-EE" dirty="0" smtClean="0"/>
              <a:t>Nii taotlus kui ka maksetaotlus esitatakse läbi PRIA e-teenuse keskkonna</a:t>
            </a:r>
          </a:p>
          <a:p>
            <a:pPr marL="457200" indent="-457200">
              <a:buFont typeface="Arial" panose="020B0604020202020204" pitchFamily="34" charset="0"/>
              <a:buChar char="•"/>
            </a:pPr>
            <a:r>
              <a:rPr lang="et-EE" dirty="0"/>
              <a:t>Toetust makstakse </a:t>
            </a:r>
            <a:r>
              <a:rPr lang="et-EE" dirty="0" smtClean="0"/>
              <a:t>tootmis- </a:t>
            </a:r>
            <a:r>
              <a:rPr lang="et-EE" dirty="0"/>
              <a:t>ja turustamiskava rakendamise kuude eest, mille kohta esitatud tootmis- ja turustamiskava aastaaruanne on </a:t>
            </a:r>
            <a:r>
              <a:rPr lang="et-EE" dirty="0" smtClean="0"/>
              <a:t>heaks kiitnud</a:t>
            </a:r>
          </a:p>
          <a:p>
            <a:pPr marL="457200" indent="-457200">
              <a:buFont typeface="Arial" panose="020B0604020202020204" pitchFamily="34" charset="0"/>
              <a:buChar char="•"/>
            </a:pPr>
            <a:endParaRPr lang="et-EE" dirty="0" smtClean="0"/>
          </a:p>
          <a:p>
            <a:pPr marL="457200" indent="-457200">
              <a:buFont typeface="Arial" panose="020B0604020202020204" pitchFamily="34" charset="0"/>
              <a:buChar char="•"/>
            </a:pPr>
            <a:endParaRPr lang="et-EE" dirty="0"/>
          </a:p>
        </p:txBody>
      </p:sp>
    </p:spTree>
    <p:extLst>
      <p:ext uri="{BB962C8B-B14F-4D97-AF65-F5344CB8AC3E}">
        <p14:creationId xmlns:p14="http://schemas.microsoft.com/office/powerpoint/2010/main" val="2082522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76461" y="503783"/>
            <a:ext cx="10515600" cy="1325563"/>
          </a:xfrm>
          <a:prstGeom prst="rect">
            <a:avLst/>
          </a:prstGeom>
        </p:spPr>
        <p:txBody>
          <a:bodyPr tIns="54000" anchor="t" anchorCtr="0"/>
          <a:lst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3600" b="1"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a:lstStyle>
          <a:p>
            <a:r>
              <a:rPr lang="et-EE" dirty="0" smtClean="0"/>
              <a:t>Hindamiskriteeriumid</a:t>
            </a:r>
            <a:endParaRPr lang="et-EE" dirty="0"/>
          </a:p>
        </p:txBody>
      </p:sp>
      <p:sp>
        <p:nvSpPr>
          <p:cNvPr id="6" name="Content Placeholder 2"/>
          <p:cNvSpPr txBox="1">
            <a:spLocks/>
          </p:cNvSpPr>
          <p:nvPr/>
        </p:nvSpPr>
        <p:spPr>
          <a:xfrm>
            <a:off x="580225" y="1583903"/>
            <a:ext cx="10005347" cy="4351338"/>
          </a:xfrm>
          <a:prstGeom prst="rect">
            <a:avLst/>
          </a:prstGeom>
        </p:spPr>
        <p:txBody>
          <a:bodyPr>
            <a:normAutofit/>
          </a:bodyPr>
          <a:lstStyle>
            <a:lvl1pPr marL="342900" indent="-342900" algn="l" defTabSz="449263" rtl="0" eaLnBrk="1" fontAlgn="base" hangingPunct="1">
              <a:lnSpc>
                <a:spcPct val="110000"/>
              </a:lnSpc>
              <a:spcBef>
                <a:spcPct val="0"/>
              </a:spcBef>
              <a:spcAft>
                <a:spcPts val="1413"/>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49263" rtl="0" eaLnBrk="1" fontAlgn="base" hangingPunct="1">
              <a:lnSpc>
                <a:spcPct val="110000"/>
              </a:lnSpc>
              <a:spcBef>
                <a:spcPct val="0"/>
              </a:spcBef>
              <a:spcAft>
                <a:spcPts val="1138"/>
              </a:spcAft>
              <a:buClr>
                <a:srgbClr val="000000"/>
              </a:buClr>
              <a:buSzPct val="100000"/>
              <a:buFont typeface="Times New Roman" panose="02020603050405020304" pitchFamily="18" charset="0"/>
              <a:defRPr sz="2400" kern="1200">
                <a:solidFill>
                  <a:srgbClr val="000000"/>
                </a:solidFill>
                <a:latin typeface="+mn-lt"/>
                <a:ea typeface="+mn-ea"/>
                <a:cs typeface="+mn-cs"/>
              </a:defRPr>
            </a:lvl2pPr>
            <a:lvl3pPr marL="1143000" indent="-228600" algn="l" defTabSz="449263" rtl="0" eaLnBrk="1" fontAlgn="base" hangingPunct="1">
              <a:lnSpc>
                <a:spcPct val="110000"/>
              </a:lnSpc>
              <a:spcBef>
                <a:spcPct val="0"/>
              </a:spcBef>
              <a:spcAft>
                <a:spcPts val="850"/>
              </a:spcAft>
              <a:buClr>
                <a:srgbClr val="000000"/>
              </a:buClr>
              <a:buSzPct val="100000"/>
              <a:buFont typeface="Times New Roman" panose="02020603050405020304" pitchFamily="18" charset="0"/>
              <a:defRPr sz="2000" kern="1200">
                <a:solidFill>
                  <a:srgbClr val="000000"/>
                </a:solidFill>
                <a:latin typeface="+mn-lt"/>
                <a:ea typeface="+mn-ea"/>
                <a:cs typeface="+mn-cs"/>
              </a:defRPr>
            </a:lvl3pPr>
            <a:lvl4pPr marL="1600200" indent="-228600" algn="l" defTabSz="449263" rtl="0" eaLnBrk="1" fontAlgn="base" hangingPunct="1">
              <a:lnSpc>
                <a:spcPct val="110000"/>
              </a:lnSpc>
              <a:spcBef>
                <a:spcPct val="0"/>
              </a:spcBef>
              <a:spcAft>
                <a:spcPts val="575"/>
              </a:spcAft>
              <a:buClr>
                <a:srgbClr val="000000"/>
              </a:buClr>
              <a:buSzPct val="100000"/>
              <a:buFont typeface="Times New Roman" panose="02020603050405020304" pitchFamily="18" charset="0"/>
              <a:defRPr sz="1800" kern="1200">
                <a:solidFill>
                  <a:srgbClr val="000000"/>
                </a:solidFill>
                <a:latin typeface="+mn-lt"/>
                <a:ea typeface="+mn-ea"/>
                <a:cs typeface="+mn-cs"/>
              </a:defRPr>
            </a:lvl4pPr>
            <a:lvl5pPr marL="2057400" indent="-228600" algn="l" defTabSz="449263" rtl="0" eaLnBrk="1" fontAlgn="base" hangingPunct="1">
              <a:lnSpc>
                <a:spcPct val="110000"/>
              </a:lnSpc>
              <a:spcBef>
                <a:spcPct val="0"/>
              </a:spcBef>
              <a:spcAft>
                <a:spcPts val="288"/>
              </a:spcAft>
              <a:buClr>
                <a:srgbClr val="000000"/>
              </a:buClr>
              <a:buSzPct val="100000"/>
              <a:buFont typeface="Times New Roman" panose="02020603050405020304" pitchFamily="18" charset="0"/>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Arial" panose="020B0604020202020204" pitchFamily="34" charset="0"/>
              <a:buChar char="•"/>
            </a:pPr>
            <a:r>
              <a:rPr lang="et-EE" sz="3300" dirty="0" smtClean="0"/>
              <a:t>Taotlejad kalapüügi- ja vesiviljelussektori tootjaorganisatsioonid</a:t>
            </a:r>
          </a:p>
          <a:p>
            <a:pPr marL="457200" indent="-457200">
              <a:buFont typeface="Arial" panose="020B0604020202020204" pitchFamily="34" charset="0"/>
              <a:buChar char="•"/>
            </a:pPr>
            <a:r>
              <a:rPr lang="et-EE" sz="3300" dirty="0" smtClean="0"/>
              <a:t>Taotlemise eelduseks heaks kiidetud tootmis- ja turustamiskava</a:t>
            </a:r>
          </a:p>
          <a:p>
            <a:pPr marL="457200" indent="-457200">
              <a:buFont typeface="Arial" panose="020B0604020202020204" pitchFamily="34" charset="0"/>
              <a:buChar char="•"/>
            </a:pPr>
            <a:r>
              <a:rPr lang="et-EE" sz="3300" dirty="0" smtClean="0"/>
              <a:t>Väljamakse taotluse esitamine ja väljamaksmine pärast tootmis- ja turustamiskava aastaaruande heaks kiitmist</a:t>
            </a:r>
          </a:p>
          <a:p>
            <a:endParaRPr lang="et-EE" dirty="0" smtClean="0"/>
          </a:p>
          <a:p>
            <a:endParaRPr lang="et-EE" dirty="0"/>
          </a:p>
        </p:txBody>
      </p:sp>
      <p:sp>
        <p:nvSpPr>
          <p:cNvPr id="7" name="Content Placeholder 3"/>
          <p:cNvSpPr txBox="1">
            <a:spLocks/>
          </p:cNvSpPr>
          <p:nvPr/>
        </p:nvSpPr>
        <p:spPr>
          <a:xfrm>
            <a:off x="6193085" y="1583903"/>
            <a:ext cx="5181600" cy="4351338"/>
          </a:xfrm>
          <a:prstGeom prst="rect">
            <a:avLst/>
          </a:prstGeom>
        </p:spPr>
        <p:txBody>
          <a:bodyPr>
            <a:normAutofit/>
          </a:bodyPr>
          <a:lstStyle>
            <a:lvl1pPr marL="342900" indent="-342900" algn="l" defTabSz="449263" rtl="0" eaLnBrk="1" fontAlgn="base" hangingPunct="1">
              <a:lnSpc>
                <a:spcPct val="110000"/>
              </a:lnSpc>
              <a:spcBef>
                <a:spcPct val="0"/>
              </a:spcBef>
              <a:spcAft>
                <a:spcPts val="1413"/>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49263" rtl="0" eaLnBrk="1" fontAlgn="base" hangingPunct="1">
              <a:lnSpc>
                <a:spcPct val="110000"/>
              </a:lnSpc>
              <a:spcBef>
                <a:spcPct val="0"/>
              </a:spcBef>
              <a:spcAft>
                <a:spcPts val="1138"/>
              </a:spcAft>
              <a:buClr>
                <a:srgbClr val="000000"/>
              </a:buClr>
              <a:buSzPct val="100000"/>
              <a:buFont typeface="Times New Roman" panose="02020603050405020304" pitchFamily="18" charset="0"/>
              <a:defRPr sz="2400" kern="1200">
                <a:solidFill>
                  <a:srgbClr val="000000"/>
                </a:solidFill>
                <a:latin typeface="+mn-lt"/>
                <a:ea typeface="+mn-ea"/>
                <a:cs typeface="+mn-cs"/>
              </a:defRPr>
            </a:lvl2pPr>
            <a:lvl3pPr marL="1143000" indent="-228600" algn="l" defTabSz="449263" rtl="0" eaLnBrk="1" fontAlgn="base" hangingPunct="1">
              <a:lnSpc>
                <a:spcPct val="110000"/>
              </a:lnSpc>
              <a:spcBef>
                <a:spcPct val="0"/>
              </a:spcBef>
              <a:spcAft>
                <a:spcPts val="850"/>
              </a:spcAft>
              <a:buClr>
                <a:srgbClr val="000000"/>
              </a:buClr>
              <a:buSzPct val="100000"/>
              <a:buFont typeface="Times New Roman" panose="02020603050405020304" pitchFamily="18" charset="0"/>
              <a:defRPr sz="2000" kern="1200">
                <a:solidFill>
                  <a:srgbClr val="000000"/>
                </a:solidFill>
                <a:latin typeface="+mn-lt"/>
                <a:ea typeface="+mn-ea"/>
                <a:cs typeface="+mn-cs"/>
              </a:defRPr>
            </a:lvl3pPr>
            <a:lvl4pPr marL="1600200" indent="-228600" algn="l" defTabSz="449263" rtl="0" eaLnBrk="1" fontAlgn="base" hangingPunct="1">
              <a:lnSpc>
                <a:spcPct val="110000"/>
              </a:lnSpc>
              <a:spcBef>
                <a:spcPct val="0"/>
              </a:spcBef>
              <a:spcAft>
                <a:spcPts val="575"/>
              </a:spcAft>
              <a:buClr>
                <a:srgbClr val="000000"/>
              </a:buClr>
              <a:buSzPct val="100000"/>
              <a:buFont typeface="Times New Roman" panose="02020603050405020304" pitchFamily="18" charset="0"/>
              <a:defRPr sz="1800" kern="1200">
                <a:solidFill>
                  <a:srgbClr val="000000"/>
                </a:solidFill>
                <a:latin typeface="+mn-lt"/>
                <a:ea typeface="+mn-ea"/>
                <a:cs typeface="+mn-cs"/>
              </a:defRPr>
            </a:lvl4pPr>
            <a:lvl5pPr marL="2057400" indent="-228600" algn="l" defTabSz="449263" rtl="0" eaLnBrk="1" fontAlgn="base" hangingPunct="1">
              <a:lnSpc>
                <a:spcPct val="110000"/>
              </a:lnSpc>
              <a:spcBef>
                <a:spcPct val="0"/>
              </a:spcBef>
              <a:spcAft>
                <a:spcPts val="288"/>
              </a:spcAft>
              <a:buClr>
                <a:srgbClr val="000000"/>
              </a:buClr>
              <a:buSzPct val="100000"/>
              <a:buFont typeface="Times New Roman" panose="02020603050405020304" pitchFamily="18" charset="0"/>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endParaRPr lang="et-EE" dirty="0"/>
          </a:p>
        </p:txBody>
      </p:sp>
    </p:spTree>
    <p:extLst>
      <p:ext uri="{BB962C8B-B14F-4D97-AF65-F5344CB8AC3E}">
        <p14:creationId xmlns:p14="http://schemas.microsoft.com/office/powerpoint/2010/main" val="1559242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Tulemusnäitajate roll</a:t>
            </a:r>
            <a:endParaRPr lang="et-EE"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t-EE" dirty="0"/>
              <a:t>rakenduskava elluviimise tulemusnäitaja on suurema käibega ettevõtete </a:t>
            </a:r>
            <a:r>
              <a:rPr lang="et-EE" dirty="0" smtClean="0"/>
              <a:t>arv</a:t>
            </a:r>
            <a:endParaRPr lang="et-EE" dirty="0"/>
          </a:p>
          <a:p>
            <a:pPr marL="457200" indent="-457200">
              <a:buFont typeface="Arial" panose="020B0604020202020204" pitchFamily="34" charset="0"/>
              <a:buChar char="•"/>
            </a:pPr>
            <a:r>
              <a:rPr lang="et-EE" dirty="0" smtClean="0"/>
              <a:t>riigisisene </a:t>
            </a:r>
            <a:r>
              <a:rPr lang="et-EE" dirty="0"/>
              <a:t>tulemusnäitaja on ettevõtte käive ja müügitulu </a:t>
            </a:r>
            <a:r>
              <a:rPr lang="et-EE" dirty="0" smtClean="0"/>
              <a:t>eurodes</a:t>
            </a:r>
            <a:endParaRPr lang="et-EE" dirty="0"/>
          </a:p>
          <a:p>
            <a:endParaRPr lang="et-EE" dirty="0"/>
          </a:p>
        </p:txBody>
      </p:sp>
    </p:spTree>
    <p:extLst>
      <p:ext uri="{BB962C8B-B14F-4D97-AF65-F5344CB8AC3E}">
        <p14:creationId xmlns:p14="http://schemas.microsoft.com/office/powerpoint/2010/main" val="269724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t-EE" dirty="0" smtClean="0"/>
              <a:t>Tänan kuulamast!</a:t>
            </a:r>
            <a:endParaRPr lang="et-EE" dirty="0"/>
          </a:p>
        </p:txBody>
      </p:sp>
      <p:sp>
        <p:nvSpPr>
          <p:cNvPr id="3" name="Subtitle 2"/>
          <p:cNvSpPr>
            <a:spLocks noGrp="1"/>
          </p:cNvSpPr>
          <p:nvPr>
            <p:ph type="subTitle" idx="1"/>
          </p:nvPr>
        </p:nvSpPr>
        <p:spPr/>
        <p:txBody>
          <a:bodyPr/>
          <a:lstStyle/>
          <a:p>
            <a:endParaRPr lang="et-EE"/>
          </a:p>
        </p:txBody>
      </p:sp>
    </p:spTree>
    <p:extLst>
      <p:ext uri="{BB962C8B-B14F-4D97-AF65-F5344CB8AC3E}">
        <p14:creationId xmlns:p14="http://schemas.microsoft.com/office/powerpoint/2010/main" val="3560145731"/>
      </p:ext>
    </p:extLst>
  </p:cSld>
  <p:clrMapOvr>
    <a:masterClrMapping/>
  </p:clrMapOvr>
</p:sld>
</file>

<file path=ppt/theme/theme1.xml><?xml version="1.0" encoding="utf-8"?>
<a:theme xmlns:a="http://schemas.openxmlformats.org/drawingml/2006/main" name="slaidipõhi-eu2017-MeM-laiformaat">
  <a:themeElements>
    <a:clrScheme name="Valitsusstiil">
      <a:dk1>
        <a:sysClr val="windowText" lastClr="000000"/>
      </a:dk1>
      <a:lt1>
        <a:sysClr val="window" lastClr="FFFFFF"/>
      </a:lt1>
      <a:dk2>
        <a:srgbClr val="006EB5"/>
      </a:dk2>
      <a:lt2>
        <a:srgbClr val="E7E6E6"/>
      </a:lt2>
      <a:accent1>
        <a:srgbClr val="006EB5"/>
      </a:accent1>
      <a:accent2>
        <a:srgbClr val="F0A321"/>
      </a:accent2>
      <a:accent3>
        <a:srgbClr val="003087"/>
      </a:accent3>
      <a:accent4>
        <a:srgbClr val="90C8E8"/>
      </a:accent4>
      <a:accent5>
        <a:srgbClr val="E76000"/>
      </a:accent5>
      <a:accent6>
        <a:srgbClr val="B9D9EB"/>
      </a:accent6>
      <a:hlink>
        <a:srgbClr val="006EB5"/>
      </a:hlink>
      <a:folHlink>
        <a:srgbClr val="003087"/>
      </a:folHlink>
    </a:clrScheme>
    <a:fontScheme name="Valitsusstiil">
      <a:majorFont>
        <a:latin typeface="Roboto Condensed"/>
        <a:ea typeface=""/>
        <a:cs typeface=""/>
      </a:majorFont>
      <a:minorFont>
        <a:latin typeface="Roboto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laidipõhi-ReM-laiformaat.potx" id="{2646C7E5-E186-43FE-908B-D62AC46E6204}" vid="{7AA27893-F4C8-4E84-94F0-9ABFBF55FAD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1C41AF56AA9894C83C802B453BAED16" ma:contentTypeVersion="0" ma:contentTypeDescription="Loo uus dokument" ma:contentTypeScope="" ma:versionID="5172bda6cf6190e08c964dbc3cf217c3">
  <xsd:schema xmlns:xsd="http://www.w3.org/2001/XMLSchema" xmlns:xs="http://www.w3.org/2001/XMLSchema" xmlns:p="http://schemas.microsoft.com/office/2006/metadata/properties" targetNamespace="http://schemas.microsoft.com/office/2006/metadata/properties" ma:root="true" ma:fieldsID="75284b4047f4cf5347f2f816b293bbf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1CE2A6A-564E-4B98-B81E-4444E4F2DD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9C63F89-99E2-4E0A-A41D-342CA2D8FDEF}">
  <ds:schemaRefs>
    <ds:schemaRef ds:uri="http://schemas.microsoft.com/sharepoint/v3/contenttype/forms"/>
  </ds:schemaRefs>
</ds:datastoreItem>
</file>

<file path=customXml/itemProps3.xml><?xml version="1.0" encoding="utf-8"?>
<ds:datastoreItem xmlns:ds="http://schemas.openxmlformats.org/officeDocument/2006/customXml" ds:itemID="{4AABE77F-5157-4429-A5A0-AAE874C98667}">
  <ds:schemaRef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slaidipõhi-ReM-laiformaat</Template>
  <TotalTime>0</TotalTime>
  <Words>387</Words>
  <Application>Microsoft Office PowerPoint</Application>
  <PresentationFormat>Custom</PresentationFormat>
  <Paragraphs>32</Paragraphs>
  <Slides>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Microsoft YaHei</vt:lpstr>
      <vt:lpstr>Arial</vt:lpstr>
      <vt:lpstr>Arial Unicode MS</vt:lpstr>
      <vt:lpstr>Roboto Condensed</vt:lpstr>
      <vt:lpstr>Roboto Condensed Light</vt:lpstr>
      <vt:lpstr>Times New Roman</vt:lpstr>
      <vt:lpstr>slaidipõhi-eu2017-MeM-laiformaat</vt:lpstr>
      <vt:lpstr>Tootmis- ja turustamiskavade toetus</vt:lpstr>
      <vt:lpstr>Perioodi 2021-2027 tootmis- ja turustamiskava toetuse meetme ajakava</vt:lpstr>
      <vt:lpstr>Perioodi 2021-2027 tootmis- ja turustamiskava toetus </vt:lpstr>
      <vt:lpstr>Perioodi 2021-2027 tootmis- ja turustamiskava toetus</vt:lpstr>
      <vt:lpstr>PowerPoint Presentation</vt:lpstr>
      <vt:lpstr>Tulemusnäitajate roll</vt:lpstr>
      <vt:lpstr>Tänan kuulamast!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2023-07-24T10:18:39Z</dcterms:created>
  <dcterms:modified xsi:type="dcterms:W3CDTF">2023-07-24T13:52:52Z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0x010100C1C41AF56AA9894C83C802B453BAED16</vt:lpwstr>
  </property>
</Properties>
</file>