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87" r:id="rId4"/>
    <p:sldId id="290" r:id="rId5"/>
    <p:sldId id="291" r:id="rId6"/>
    <p:sldId id="295" r:id="rId7"/>
    <p:sldId id="292" r:id="rId8"/>
    <p:sldId id="294" r:id="rId9"/>
    <p:sldId id="293" r:id="rId10"/>
  </p:sldIdLst>
  <p:sldSz cx="8999538" cy="6840538"/>
  <p:notesSz cx="6797675" cy="9926638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4D1"/>
    <a:srgbClr val="999999"/>
    <a:srgbClr val="004586"/>
    <a:srgbClr val="83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48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50913" y="754063"/>
            <a:ext cx="4892675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7284" cy="4465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7"/>
            <a:ext cx="2949180" cy="49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63310" algn="l"/>
                <a:tab pos="1326619" algn="l"/>
                <a:tab pos="1989929" algn="l"/>
                <a:tab pos="26532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 baseline="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</a:t>
            </a:r>
            <a:r>
              <a:rPr lang="et-EE"/>
              <a:t>/ ametinimetus</a:t>
            </a:r>
            <a:br>
              <a:rPr lang="et-EE"/>
            </a:br>
            <a:r>
              <a:rPr lang="et-EE"/>
              <a:t/>
            </a:r>
            <a:br>
              <a:rPr lang="et-EE"/>
            </a:br>
            <a:r>
              <a:rPr lang="et-EE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57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 Blue"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defRPr baseline="0">
                <a:solidFill>
                  <a:schemeClr val="bg1"/>
                </a:solidFill>
              </a:defRPr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994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Slaidiesitluse </a:t>
            </a:r>
            <a:br>
              <a:rPr lang="et-EE" dirty="0"/>
            </a:br>
            <a:r>
              <a:rPr lang="et-EE" dirty="0"/>
              <a:t>pealkiri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  <a:br>
              <a:rPr lang="et-EE" dirty="0"/>
            </a:br>
            <a:r>
              <a:rPr lang="et-EE" dirty="0"/>
              <a:t>asutuse nimetus / ametinimetus</a:t>
            </a:r>
            <a:br>
              <a:rPr lang="et-EE" dirty="0"/>
            </a:br>
            <a:r>
              <a:rPr lang="et-EE" dirty="0"/>
              <a:t/>
            </a:r>
            <a:br>
              <a:rPr lang="et-EE" dirty="0"/>
            </a:br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817" y="219688"/>
            <a:ext cx="3461947" cy="13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eesnimi.perenimi@agri.ee</a:t>
            </a:r>
          </a:p>
          <a:p>
            <a:endParaRPr lang="et-EE" dirty="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9429" y="218336"/>
            <a:ext cx="3461667" cy="138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0" r:id="rId3"/>
    <p:sldLayoutId id="2147483662" r:id="rId4"/>
    <p:sldLayoutId id="2147483665" r:id="rId5"/>
    <p:sldLayoutId id="2147483663" r:id="rId6"/>
    <p:sldLayoutId id="2147483649" r:id="rId7"/>
    <p:sldLayoutId id="2147483660" r:id="rId8"/>
    <p:sldLayoutId id="2147483655" r:id="rId9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sz="5400" b="1" dirty="0" smtClean="0">
                <a:latin typeface="Calibri"/>
                <a:cs typeface="Times New Roman"/>
              </a:rPr>
              <a:t> EMKVF Seirekomisjon </a:t>
            </a:r>
            <a:endParaRPr lang="et-EE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356373"/>
            <a:ext cx="7200000" cy="1896827"/>
          </a:xfrm>
        </p:spPr>
        <p:txBody>
          <a:bodyPr/>
          <a:lstStyle/>
          <a:p>
            <a:pPr lvl="0" algn="ctr">
              <a:lnSpc>
                <a:spcPct val="97000"/>
              </a:lnSpc>
              <a:spcAft>
                <a:spcPts val="1413"/>
              </a:spcAft>
            </a:pPr>
            <a:r>
              <a:rPr lang="et-EE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Margus Medell</a:t>
            </a:r>
            <a:endParaRPr lang="et-EE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7000"/>
              </a:lnSpc>
              <a:spcAft>
                <a:spcPts val="1413"/>
              </a:spcAft>
            </a:pPr>
            <a:r>
              <a:rPr lang="et-EE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Regionaal- ja Põllumajandusministeerium</a:t>
            </a:r>
            <a:endParaRPr lang="et-EE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7000"/>
              </a:lnSpc>
              <a:spcAft>
                <a:spcPts val="1413"/>
              </a:spcAft>
            </a:pPr>
            <a:r>
              <a:rPr lang="et-EE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Kalandusosakonna peaspetsialist</a:t>
            </a:r>
            <a:endParaRPr lang="et-EE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lnSpc>
                <a:spcPct val="97000"/>
              </a:lnSpc>
              <a:spcAft>
                <a:spcPts val="1413"/>
              </a:spcAft>
            </a:pPr>
            <a:r>
              <a:rPr lang="et-EE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26.07.2023</a:t>
            </a:r>
            <a:endParaRPr lang="et-EE" sz="24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779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884964" cy="1152077"/>
          </a:xfrm>
        </p:spPr>
        <p:txBody>
          <a:bodyPr/>
          <a:lstStyle/>
          <a:p>
            <a:pPr algn="ctr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EMKVF meetme kohaliku arengu strateegia rakendamine toetused 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19999"/>
            <a:ext cx="8245002" cy="4464565"/>
          </a:xfrm>
        </p:spPr>
        <p:txBody>
          <a:bodyPr/>
          <a:lstStyle/>
          <a:p>
            <a:pPr marL="0" indent="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t-EE" dirty="0" smtClean="0"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EMKVF meetme“ Perioodi 2021-2027 kogukonna juhitud kohalik areng“  raames rakendatakse kolme erinevat toetusmeedet.</a:t>
            </a:r>
            <a:endParaRPr lang="et-EE" dirty="0"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  <a:p>
            <a:pPr marL="457200" indent="-4572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t-EE" dirty="0" smtClean="0"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Kohaliku arengu strateegia koostamise toetus    </a:t>
            </a:r>
          </a:p>
          <a:p>
            <a:pPr marL="457200" indent="-4572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t-EE" dirty="0" smtClean="0"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Kohaliku tegevusrühma jooksev ja elavdamiskulude toetus  </a:t>
            </a:r>
          </a:p>
          <a:p>
            <a:pPr marL="457200" indent="-45720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t-EE" dirty="0" smtClean="0"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Projektitoetus   </a:t>
            </a:r>
          </a:p>
          <a:p>
            <a:pPr marL="0" indent="0" defTabSz="91440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t-EE" sz="1800" dirty="0" smtClean="0"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  </a:t>
            </a:r>
            <a:endParaRPr lang="et-EE" sz="1800" dirty="0"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arengu strateegia koostamise toetus   </a:t>
            </a:r>
            <a:endParaRPr lang="et-E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53" y="1692077"/>
            <a:ext cx="7667884" cy="4392488"/>
          </a:xfrm>
        </p:spPr>
        <p:txBody>
          <a:bodyPr/>
          <a:lstStyle/>
          <a:p>
            <a:pPr marL="457200" indent="-4572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</a:pPr>
            <a:r>
              <a:rPr lang="et-E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Toetust makstakse ühekordse </a:t>
            </a:r>
            <a:r>
              <a:rPr lang="et-EE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maksena summas </a:t>
            </a:r>
            <a:r>
              <a:rPr lang="et-E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31821 eurot lihtsustatud kulumeetodi alusel. </a:t>
            </a:r>
          </a:p>
          <a:p>
            <a:pPr marL="457200" indent="-4572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</a:pPr>
            <a:r>
              <a:rPr lang="et-E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Toetus makstakse välja kui PRIA on tegevusrühma esitatud strateegia tunnistanud nõuetekohaseks ning kohalik tegevusrühm vastab kalandusturu seaduses ja meetme määruses sätestatud tingimustele.</a:t>
            </a: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t-EE" sz="28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  <a:buFontTx/>
              <a:buChar char="-"/>
            </a:pPr>
            <a:endParaRPr lang="et-EE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  <a:buFontTx/>
              <a:buChar char="-"/>
            </a:pPr>
            <a:endParaRPr lang="et-E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  <a:buFontTx/>
              <a:buChar char="-"/>
            </a:pPr>
            <a:endParaRPr lang="et-E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  <a:buFontTx/>
              <a:buChar char="-"/>
            </a:pPr>
            <a:endParaRPr lang="et-E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97000"/>
              </a:lnSpc>
              <a:spcAft>
                <a:spcPts val="1413"/>
              </a:spcAft>
              <a:buClr>
                <a:srgbClr val="000000"/>
              </a:buClr>
              <a:buFontTx/>
              <a:buChar char="-"/>
            </a:pPr>
            <a:endParaRPr lang="et-EE" sz="24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00" indent="0" algn="just">
              <a:buNone/>
            </a:pPr>
            <a:endParaRPr lang="et-E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56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arengu strateegia koostamise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toetuse nõuded tegevusrühmale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92077"/>
            <a:ext cx="7919998" cy="4752528"/>
          </a:xfrm>
        </p:spPr>
        <p:txBody>
          <a:bodyPr/>
          <a:lstStyle/>
          <a:p>
            <a:pPr algn="just"/>
            <a:r>
              <a:rPr lang="et-EE" sz="2000" dirty="0" smtClean="0">
                <a:latin typeface="+mj-lt"/>
                <a:ea typeface="Calibri"/>
              </a:rPr>
              <a:t> </a:t>
            </a: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 tegevusrühm peab täitma järgmiseid nõudeid: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KTKS § 47 lõikes 2 nimetatud nõuded.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Määruse § 3 nimetatud nõuded tegevusrühma liikmelisusele.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Määruse § 4 nimetatud nõuded tegevusrühma põhikirjale.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t-EE" sz="28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Määruse § 10 lõikes 1 nimetatud avalikkuse teavitamise nõuded </a:t>
            </a:r>
            <a:r>
              <a:rPr lang="et-E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t-EE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t-EE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t-EE" sz="2000" dirty="0" smtClean="0">
              <a:latin typeface="+mj-lt"/>
              <a:ea typeface="Calibri"/>
            </a:endParaRPr>
          </a:p>
          <a:p>
            <a:pPr algn="just">
              <a:spcAft>
                <a:spcPts val="0"/>
              </a:spcAft>
            </a:pPr>
            <a:r>
              <a:rPr lang="et-EE" sz="2000" dirty="0" smtClean="0">
                <a:latin typeface="+mj-lt"/>
                <a:ea typeface="Calibri"/>
              </a:rPr>
              <a:t>  </a:t>
            </a:r>
            <a:r>
              <a:rPr lang="et-EE" sz="2400" dirty="0" smtClean="0">
                <a:latin typeface="+mj-lt"/>
                <a:ea typeface="Calibri"/>
              </a:rPr>
              <a:t> </a:t>
            </a:r>
          </a:p>
          <a:p>
            <a:pPr algn="just"/>
            <a:r>
              <a:rPr lang="et-EE" sz="2000" dirty="0" smtClean="0">
                <a:latin typeface="+mj-lt"/>
                <a:ea typeface="Calibri"/>
              </a:rPr>
              <a:t> </a:t>
            </a:r>
          </a:p>
          <a:p>
            <a:pPr algn="just"/>
            <a:r>
              <a:rPr lang="et-EE" sz="2000" dirty="0" smtClean="0">
                <a:latin typeface="+mj-lt"/>
                <a:ea typeface="Calibri"/>
              </a:rPr>
              <a:t> </a:t>
            </a:r>
          </a:p>
          <a:p>
            <a:pPr algn="just"/>
            <a:r>
              <a:rPr lang="et-EE" sz="2000" dirty="0" smtClean="0">
                <a:latin typeface="Times New Roman"/>
              </a:rPr>
              <a:t> 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9473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395934"/>
            <a:ext cx="7919998" cy="576063"/>
          </a:xfrm>
        </p:spPr>
        <p:txBody>
          <a:bodyPr/>
          <a:lstStyle/>
          <a:p>
            <a:pPr algn="ctr"/>
            <a:r>
              <a:rPr lang="et-E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Nõuded kohaliku arengu strateegiale</a:t>
            </a:r>
            <a:endParaRPr lang="et-E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044005"/>
            <a:ext cx="7920000" cy="5237733"/>
          </a:xfrm>
        </p:spPr>
        <p:txBody>
          <a:bodyPr/>
          <a:lstStyle/>
          <a:p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arengu strateegia peab vastama EU määruse 2021/1060 artikli 32 lõikes 1 punktides </a:t>
            </a:r>
            <a:r>
              <a:rPr lang="et-E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a-f</a:t>
            </a: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sätestatud nõuetele ja sisaldama järgmiseid osasid: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Strateegiaga hõlmatud piirkonna ja elanikkonna kirjeldus.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Piirkonna potentsiaali ja arenguvajaduste analüüs.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Eesmärgid ja nendega seotud meetmed.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Kogukonna kaasamise protsess.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 seire, hindamine ja tegevusrühma suutlikkus strateegiat rakendada.</a:t>
            </a:r>
          </a:p>
          <a:p>
            <a:pPr marL="342900" indent="-3429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Rahastamiskava.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t-EE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t-E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Eraldi 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esitatakse projektide hindamise kord koos hindamiskriteeriumitega   </a:t>
            </a:r>
          </a:p>
          <a:p>
            <a:endParaRPr lang="et-E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tegevusrühma toetus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Toetust makstakse lihtsustatud kulumeetodi alusel. 0,2 eurot iga väljamakstud projektitoetuse euro kohta, kui tegevusrühma eelarve ületab 2 miljonit eurot ja 0,25 eurot iga väljamakstud projektitoetuse euro kohta kui tegevusrühma eelarve jääb alla 2 miljoni euro.</a:t>
            </a:r>
          </a:p>
          <a:p>
            <a:pPr algn="just"/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Toetust makstakse vastavalt tegevusrühma soovile, kuid mitte rohkem kui 12 korda aastas.</a:t>
            </a:r>
          </a:p>
          <a:p>
            <a:pPr algn="just"/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Mingeid kulu ega muid dokumente tegevusrühm esitama ei pea.  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324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tegevusrühma </a:t>
            </a:r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toetuse nõuded 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69"/>
            <a:ext cx="7920000" cy="4896544"/>
          </a:xfrm>
        </p:spPr>
        <p:txBody>
          <a:bodyPr/>
          <a:lstStyle/>
          <a:p>
            <a:pPr algn="just"/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tegevusrühma toetuse aluseks on REM poolt heakskiidetud kohaliku arengu strateegia. </a:t>
            </a:r>
          </a:p>
          <a:p>
            <a:pPr algn="just"/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Kohalik tegevusrühm peab vastama KTKS § 47 lõikes 2 ja meetme määruses sätestatud nõuetele. </a:t>
            </a:r>
          </a:p>
          <a:p>
            <a:pPr algn="just"/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Hinnatakse vaid neid kohaliku arengu strateegiaid mille on PRIA nõuetekohaseks tunnistanud. </a:t>
            </a:r>
          </a:p>
          <a:p>
            <a:pPr algn="just"/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Strateegiaid hinnatakse </a:t>
            </a:r>
            <a:r>
              <a:rPr lang="et-E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lävendi</a:t>
            </a:r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vastu, ehk strateegia peab saama vähemalt 14 hindepunkti (maksimaalne 24 punkti) ning ühegi kriteeriumi alusel ei ole antud 0 punkti. </a:t>
            </a:r>
          </a:p>
          <a:p>
            <a:pPr algn="just"/>
            <a:r>
              <a:rPr lang="et-E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Strateegiaid hinnatakse konsensuslikult. Paremusjärjestust ei moodustata ning toetuse suurus ei sõltu hindamistulemusest.       </a:t>
            </a:r>
            <a:r>
              <a:rPr lang="et-E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endParaRPr lang="et-E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Kohaliku </a:t>
            </a: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arengu strateegia hindamiskriteeriumid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t-E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Hindepunkte on võimalik anda 0 – 3 ning hinnatakse järgmiseid kriteeriumeid: 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Hetkeolukorra kirjeldust.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analüüsi ja strateegilisi valikuid.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Eesmärke ja nende mõõdetavust. 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 koostamise protsessi.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 seiret ja hindamistegevust.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Strateegia elavdamistegevusi ka kommunikatsiooni. </a:t>
            </a:r>
          </a:p>
          <a:p>
            <a:pPr marL="457200" indent="-457200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Rahastamiskava ja seotust teiste piirkonna arengudokumentidega.  </a:t>
            </a:r>
            <a:endParaRPr lang="et-E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4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endParaRPr lang="et-EE" dirty="0"/>
          </a:p>
          <a:p>
            <a:pPr algn="ctr"/>
            <a:r>
              <a:rPr lang="et-EE" dirty="0"/>
              <a:t>Tänan!</a:t>
            </a:r>
          </a:p>
        </p:txBody>
      </p:sp>
    </p:spTree>
    <p:extLst>
      <p:ext uri="{BB962C8B-B14F-4D97-AF65-F5344CB8AC3E}">
        <p14:creationId xmlns:p14="http://schemas.microsoft.com/office/powerpoint/2010/main" val="146126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idipohi-maaeluministeerium-2015-e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slaidipohi-maaeluministeerium-2015-est</Template>
  <TotalTime>0</TotalTime>
  <Words>410</Words>
  <Application>Microsoft Office PowerPoint</Application>
  <PresentationFormat>Custom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Microsoft YaHei</vt:lpstr>
      <vt:lpstr>Arial</vt:lpstr>
      <vt:lpstr>Arial Unicode MS</vt:lpstr>
      <vt:lpstr>Calibri</vt:lpstr>
      <vt:lpstr>Roboto Condensed</vt:lpstr>
      <vt:lpstr>Times New Roman</vt:lpstr>
      <vt:lpstr>slaidipohi-maaeluministeerium-2015-est</vt:lpstr>
      <vt:lpstr> EMKVF Seirekomisjon </vt:lpstr>
      <vt:lpstr>EMKVF meetme kohaliku arengu strateegia rakendamine toetused </vt:lpstr>
      <vt:lpstr>Kohaliku arengu strateegia koostamise toetus   </vt:lpstr>
      <vt:lpstr>Kohaliku arengu strateegia koostamise toetuse nõuded tegevusrühmale</vt:lpstr>
      <vt:lpstr>Nõuded kohaliku arengu strateegiale</vt:lpstr>
      <vt:lpstr>Kohaliku tegevusrühma toetus </vt:lpstr>
      <vt:lpstr> Kohaliku tegevusrühma toetuse nõuded  </vt:lpstr>
      <vt:lpstr>Kohaliku arengu strateegia hindamiskriteeriumid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slaidipõhi; presentatsioonipõhi; slaidid; presentatsioonid; slaid; mall; template</cp:keywords>
  <cp:lastModifiedBy/>
  <cp:revision>1</cp:revision>
  <dcterms:created xsi:type="dcterms:W3CDTF">2015-11-23T14:09:22Z</dcterms:created>
  <dcterms:modified xsi:type="dcterms:W3CDTF">2023-07-24T13:57:37Z</dcterms:modified>
</cp:coreProperties>
</file>