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1"/>
  </p:notesMasterIdLst>
  <p:sldIdLst>
    <p:sldId id="256" r:id="rId2"/>
    <p:sldId id="285" r:id="rId3"/>
    <p:sldId id="287" r:id="rId4"/>
    <p:sldId id="290" r:id="rId5"/>
    <p:sldId id="291" r:id="rId6"/>
    <p:sldId id="295" r:id="rId7"/>
    <p:sldId id="292" r:id="rId8"/>
    <p:sldId id="294" r:id="rId9"/>
    <p:sldId id="293" r:id="rId10"/>
  </p:sldIdLst>
  <p:sldSz cx="8999538" cy="6840538"/>
  <p:notesSz cx="6797675" cy="9926638"/>
  <p:defaultTextStyle>
    <a:defPPr>
      <a:defRPr lang="en-GB"/>
    </a:defPPr>
    <a:lvl1pPr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1pPr>
    <a:lvl2pPr marL="742950" indent="-285750"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2pPr>
    <a:lvl3pPr marL="1143000" indent="-228600"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3pPr>
    <a:lvl4pPr marL="1600200" indent="-228600"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4pPr>
    <a:lvl5pPr marL="2057400" indent="-228600"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674" userDrawn="1">
          <p15:clr>
            <a:srgbClr val="A4A3A4"/>
          </p15:clr>
        </p15:guide>
        <p15:guide id="2" pos="19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84D1"/>
    <a:srgbClr val="999999"/>
    <a:srgbClr val="004586"/>
    <a:srgbClr val="83C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48" y="4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674"/>
        <p:guide pos="19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50913" y="754063"/>
            <a:ext cx="4892675" cy="372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79482" y="4714970"/>
            <a:ext cx="5437284" cy="44658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1" y="0"/>
            <a:ext cx="2949180" cy="4952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663310" algn="l"/>
                <a:tab pos="1326619" algn="l"/>
                <a:tab pos="1989929" algn="l"/>
                <a:tab pos="2653238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et-EE" alt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3847068" y="0"/>
            <a:ext cx="2949180" cy="4952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663310" algn="l"/>
                <a:tab pos="1326619" algn="l"/>
                <a:tab pos="1989929" algn="l"/>
                <a:tab pos="2653238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et-EE" alt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1" y="9429937"/>
            <a:ext cx="2949180" cy="4952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663310" algn="l"/>
                <a:tab pos="1326619" algn="l"/>
                <a:tab pos="1989929" algn="l"/>
                <a:tab pos="2653238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et-EE" alt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3847068" y="9429937"/>
            <a:ext cx="2949180" cy="4952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663310" algn="l"/>
                <a:tab pos="1326619" algn="l"/>
                <a:tab pos="1989929" algn="l"/>
                <a:tab pos="2653238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fld id="{9137B0FE-B827-43E6-9F1A-73A7AB4ED6CD}" type="slidenum">
              <a:rPr lang="et-EE" altLang="en-US"/>
              <a:pPr/>
              <a:t>‹#›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6325866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1800538"/>
            <a:ext cx="8999538" cy="5040000"/>
          </a:xfrm>
          <a:prstGeom prst="rect">
            <a:avLst/>
          </a:prstGeom>
          <a:solidFill>
            <a:srgbClr val="0084D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noFill/>
              <a:effectLst/>
              <a:latin typeface="Roboto Condensed" panose="02000000000000000000" pitchFamily="2" charset="0"/>
              <a:ea typeface="Microsoft YaHei" panose="020B0503020204020204" pitchFamily="34" charset="-122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04000" y="2448000"/>
            <a:ext cx="7200000" cy="1800000"/>
          </a:xfrm>
        </p:spPr>
        <p:txBody>
          <a:bodyPr tIns="86400" anchor="t" anchorCtr="0"/>
          <a:lstStyle>
            <a:lvl1pPr algn="l">
              <a:defRPr sz="5700" baseline="0">
                <a:solidFill>
                  <a:schemeClr val="bg1"/>
                </a:solidFill>
              </a:defRPr>
            </a:lvl1pPr>
          </a:lstStyle>
          <a:p>
            <a:r>
              <a:rPr lang="et-EE" dirty="0"/>
              <a:t>Slaidiesitluse </a:t>
            </a:r>
            <a:br>
              <a:rPr lang="et-EE" dirty="0"/>
            </a:br>
            <a:r>
              <a:rPr lang="et-EE" dirty="0"/>
              <a:t>pealkiri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04000" y="4525200"/>
            <a:ext cx="7200000" cy="172800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/>
              <a:t>Eesnimi Perenimi</a:t>
            </a:r>
            <a:br>
              <a:rPr lang="et-EE" dirty="0"/>
            </a:br>
            <a:r>
              <a:rPr lang="et-EE" dirty="0"/>
              <a:t>asutuse nimetus </a:t>
            </a:r>
            <a:r>
              <a:rPr lang="et-EE"/>
              <a:t>/ ametinimetus</a:t>
            </a:r>
            <a:br>
              <a:rPr lang="et-EE"/>
            </a:br>
            <a:r>
              <a:rPr lang="et-EE"/>
              <a:t/>
            </a:r>
            <a:br>
              <a:rPr lang="et-EE"/>
            </a:br>
            <a:r>
              <a:rPr lang="et-EE"/>
              <a:t>14.12.2013</a:t>
            </a:r>
            <a:endParaRPr lang="en-US" dirty="0"/>
          </a:p>
        </p:txBody>
      </p:sp>
      <p:pic>
        <p:nvPicPr>
          <p:cNvPr id="5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69429" y="218336"/>
            <a:ext cx="3461667" cy="1381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4093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03237" y="540000"/>
            <a:ext cx="7920000" cy="1080000"/>
          </a:xfrm>
        </p:spPr>
        <p:txBody>
          <a:bodyPr tIns="54000" anchor="t" anchorCtr="0"/>
          <a:lstStyle>
            <a:lvl1pPr>
              <a:defRPr sz="3600" b="1"/>
            </a:lvl1pPr>
          </a:lstStyle>
          <a:p>
            <a:r>
              <a:rPr lang="en-US" dirty="0" err="1"/>
              <a:t>Slaidi</a:t>
            </a:r>
            <a:r>
              <a:rPr lang="en-US" dirty="0"/>
              <a:t> </a:t>
            </a:r>
            <a:r>
              <a:rPr lang="en-US" dirty="0" err="1"/>
              <a:t>pealkiri</a:t>
            </a:r>
            <a:r>
              <a:rPr lang="en-US" dirty="0"/>
              <a:t> </a:t>
            </a:r>
            <a:r>
              <a:rPr lang="en-US" dirty="0" err="1"/>
              <a:t>vajadusel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kahel</a:t>
            </a:r>
            <a:r>
              <a:rPr lang="en-US" dirty="0"/>
              <a:t> real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9" y="1768475"/>
            <a:ext cx="7920000" cy="4513263"/>
          </a:xfrm>
        </p:spPr>
        <p:txBody>
          <a:bodyPr/>
          <a:lstStyle>
            <a:lvl1pPr marL="0" indent="0">
              <a:spcAft>
                <a:spcPts val="800"/>
              </a:spcAft>
              <a:defRPr/>
            </a:lvl1pPr>
            <a:lvl2pPr marL="0" indent="0"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defRPr/>
            </a:lvl3pPr>
            <a:lvl4pPr marL="0" indent="0">
              <a:spcAft>
                <a:spcPts val="0"/>
              </a:spcAft>
              <a:defRPr/>
            </a:lvl4pPr>
            <a:lvl5pPr marL="0" indent="0">
              <a:spcAft>
                <a:spcPts val="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87570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Blue">
    <p:bg>
      <p:bgPr>
        <a:solidFill>
          <a:srgbClr val="0084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03237" y="540000"/>
            <a:ext cx="7920000" cy="1080000"/>
          </a:xfrm>
        </p:spPr>
        <p:txBody>
          <a:bodyPr tIns="54000" anchor="t" anchorCtr="0"/>
          <a:lstStyle>
            <a:lvl1pPr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 err="1"/>
              <a:t>Slaidi</a:t>
            </a:r>
            <a:r>
              <a:rPr lang="en-US" dirty="0"/>
              <a:t> </a:t>
            </a:r>
            <a:r>
              <a:rPr lang="en-US" dirty="0" err="1"/>
              <a:t>pealkiri</a:t>
            </a:r>
            <a:r>
              <a:rPr lang="en-US" dirty="0"/>
              <a:t> </a:t>
            </a:r>
            <a:r>
              <a:rPr lang="en-US" dirty="0" err="1"/>
              <a:t>vajadusel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kahel</a:t>
            </a:r>
            <a:r>
              <a:rPr lang="en-US" dirty="0"/>
              <a:t> real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9" y="1768475"/>
            <a:ext cx="7920000" cy="4513263"/>
          </a:xfrm>
        </p:spPr>
        <p:txBody>
          <a:bodyPr/>
          <a:lstStyle>
            <a:lvl1pPr marL="0" indent="0">
              <a:spcAft>
                <a:spcPts val="800"/>
              </a:spcAft>
              <a:defRPr baseline="0">
                <a:solidFill>
                  <a:schemeClr val="bg1"/>
                </a:solidFill>
              </a:defRPr>
            </a:lvl1pPr>
            <a:lvl2pPr marL="0" indent="0"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defRPr/>
            </a:lvl3pPr>
            <a:lvl4pPr marL="0" indent="0">
              <a:spcAft>
                <a:spcPts val="0"/>
              </a:spcAft>
              <a:defRPr/>
            </a:lvl4pPr>
            <a:lvl5pPr marL="0" indent="0">
              <a:spcAft>
                <a:spcPts val="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96003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Bullets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03237" y="540000"/>
            <a:ext cx="7920000" cy="1080000"/>
          </a:xfrm>
        </p:spPr>
        <p:txBody>
          <a:bodyPr tIns="54000" anchor="t" anchorCtr="0"/>
          <a:lstStyle>
            <a:lvl1pPr>
              <a:defRPr sz="3600" b="1"/>
            </a:lvl1pPr>
          </a:lstStyle>
          <a:p>
            <a:r>
              <a:rPr lang="en-US" dirty="0" err="1"/>
              <a:t>Slaidi</a:t>
            </a:r>
            <a:r>
              <a:rPr lang="en-US" dirty="0"/>
              <a:t> </a:t>
            </a:r>
            <a:r>
              <a:rPr lang="en-US" dirty="0" err="1"/>
              <a:t>pealkiri</a:t>
            </a:r>
            <a:r>
              <a:rPr lang="en-US" dirty="0"/>
              <a:t> </a:t>
            </a:r>
            <a:r>
              <a:rPr lang="en-US" dirty="0" err="1"/>
              <a:t>vajadusel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kahel</a:t>
            </a:r>
            <a:r>
              <a:rPr lang="en-US" dirty="0"/>
              <a:t> real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9" y="1768475"/>
            <a:ext cx="7920000" cy="4513263"/>
          </a:xfrm>
        </p:spPr>
        <p:txBody>
          <a:bodyPr/>
          <a:lstStyle>
            <a:lvl1pPr marL="432000" indent="-324000">
              <a:spcAft>
                <a:spcPts val="800"/>
              </a:spcAft>
              <a:buClr>
                <a:srgbClr val="0084D1"/>
              </a:buClr>
              <a:buSzPct val="100000"/>
              <a:buFont typeface="Arial" panose="020B0604020202020204" pitchFamily="34" charset="0"/>
              <a:buChar char="•"/>
              <a:defRPr/>
            </a:lvl1pPr>
            <a:lvl2pPr marL="0" indent="0"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defRPr/>
            </a:lvl3pPr>
            <a:lvl4pPr marL="0" indent="0">
              <a:spcAft>
                <a:spcPts val="0"/>
              </a:spcAft>
              <a:defRPr/>
            </a:lvl4pPr>
            <a:lvl5pPr marL="0" indent="0">
              <a:spcAft>
                <a:spcPts val="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09672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Bullets Blue">
    <p:bg>
      <p:bgPr>
        <a:solidFill>
          <a:srgbClr val="0084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03237" y="540000"/>
            <a:ext cx="7920000" cy="1080000"/>
          </a:xfrm>
        </p:spPr>
        <p:txBody>
          <a:bodyPr tIns="54000" anchor="t" anchorCtr="0"/>
          <a:lstStyle>
            <a:lvl1pPr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 err="1"/>
              <a:t>Slaidi</a:t>
            </a:r>
            <a:r>
              <a:rPr lang="en-US" dirty="0"/>
              <a:t> </a:t>
            </a:r>
            <a:r>
              <a:rPr lang="en-US" dirty="0" err="1"/>
              <a:t>pealkiri</a:t>
            </a:r>
            <a:r>
              <a:rPr lang="en-US" dirty="0"/>
              <a:t> </a:t>
            </a:r>
            <a:r>
              <a:rPr lang="en-US" dirty="0" err="1"/>
              <a:t>vajadusel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kahel</a:t>
            </a:r>
            <a:r>
              <a:rPr lang="en-US" dirty="0"/>
              <a:t> real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9" y="1768475"/>
            <a:ext cx="7920000" cy="4513263"/>
          </a:xfrm>
        </p:spPr>
        <p:txBody>
          <a:bodyPr/>
          <a:lstStyle>
            <a:lvl1pPr marL="432000" indent="-324000">
              <a:spcAft>
                <a:spcPts val="800"/>
              </a:spcAft>
              <a:buClr>
                <a:schemeClr val="bg1"/>
              </a:buClr>
              <a:buSzPct val="100000"/>
              <a:buFont typeface="Arial" panose="020B0604020202020204" pitchFamily="34" charset="0"/>
              <a:buChar char="•"/>
              <a:defRPr baseline="0">
                <a:solidFill>
                  <a:schemeClr val="bg1"/>
                </a:solidFill>
              </a:defRPr>
            </a:lvl1pPr>
            <a:lvl2pPr marL="0" indent="0"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defRPr/>
            </a:lvl3pPr>
            <a:lvl4pPr marL="0" indent="0">
              <a:spcAft>
                <a:spcPts val="0"/>
              </a:spcAft>
              <a:defRPr/>
            </a:lvl4pPr>
            <a:lvl5pPr marL="0" indent="0">
              <a:spcAft>
                <a:spcPts val="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09943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auto">
          <a:xfrm>
            <a:off x="0" y="1800538"/>
            <a:ext cx="8999538" cy="5040000"/>
          </a:xfrm>
          <a:prstGeom prst="rect">
            <a:avLst/>
          </a:prstGeom>
          <a:solidFill>
            <a:srgbClr val="0084D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noFill/>
              <a:effectLst/>
              <a:latin typeface="Roboto Condensed" panose="02000000000000000000" pitchFamily="2" charset="0"/>
              <a:ea typeface="Microsoft YaHei" panose="020B0503020204020204" pitchFamily="34" charset="-122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1404000" y="2448000"/>
            <a:ext cx="7200000" cy="972269"/>
          </a:xfrm>
        </p:spPr>
        <p:txBody>
          <a:bodyPr tIns="86400" anchor="t" anchorCtr="0"/>
          <a:lstStyle>
            <a:lvl1pPr algn="l">
              <a:defRPr sz="5700">
                <a:solidFill>
                  <a:schemeClr val="bg1"/>
                </a:solidFill>
              </a:defRPr>
            </a:lvl1pPr>
          </a:lstStyle>
          <a:p>
            <a:r>
              <a:rPr lang="et-EE" dirty="0"/>
              <a:t>Aitäh!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04000" y="3636293"/>
            <a:ext cx="7200000" cy="172800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/>
              <a:t>Eesnimi Perenimi</a:t>
            </a:r>
          </a:p>
          <a:p>
            <a:r>
              <a:rPr lang="et-EE" dirty="0"/>
              <a:t>eesnimi.perenimi@agri.ee</a:t>
            </a:r>
          </a:p>
          <a:p>
            <a:endParaRPr lang="et-EE" dirty="0"/>
          </a:p>
        </p:txBody>
      </p:sp>
      <p:pic>
        <p:nvPicPr>
          <p:cNvPr id="6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69429" y="218336"/>
            <a:ext cx="3461667" cy="1381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03631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04000" y="2448000"/>
            <a:ext cx="7200000" cy="1800000"/>
          </a:xfrm>
        </p:spPr>
        <p:txBody>
          <a:bodyPr tIns="86400" anchor="t" anchorCtr="0"/>
          <a:lstStyle>
            <a:lvl1pPr algn="l">
              <a:defRPr sz="5700"/>
            </a:lvl1pPr>
          </a:lstStyle>
          <a:p>
            <a:r>
              <a:rPr lang="et-EE" dirty="0"/>
              <a:t>Slaidiesitluse </a:t>
            </a:r>
            <a:br>
              <a:rPr lang="et-EE" dirty="0"/>
            </a:br>
            <a:r>
              <a:rPr lang="et-EE" dirty="0"/>
              <a:t>pealkiri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04000" y="4525200"/>
            <a:ext cx="7200000" cy="172800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/>
              <a:t>Eesnimi Perenimi</a:t>
            </a:r>
            <a:br>
              <a:rPr lang="et-EE" dirty="0"/>
            </a:br>
            <a:r>
              <a:rPr lang="et-EE" dirty="0"/>
              <a:t>asutuse nimetus / ametinimetus</a:t>
            </a:r>
            <a:br>
              <a:rPr lang="et-EE" dirty="0"/>
            </a:br>
            <a:r>
              <a:rPr lang="et-EE" dirty="0"/>
              <a:t/>
            </a:r>
            <a:br>
              <a:rPr lang="et-EE" dirty="0"/>
            </a:br>
            <a:r>
              <a:rPr lang="et-EE" dirty="0"/>
              <a:t>14.12.2013</a:t>
            </a:r>
            <a:endParaRPr lang="en-US" dirty="0"/>
          </a:p>
        </p:txBody>
      </p:sp>
      <p:pic>
        <p:nvPicPr>
          <p:cNvPr id="5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72817" y="219688"/>
            <a:ext cx="3461947" cy="1381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7559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1404000" y="2448000"/>
            <a:ext cx="7200000" cy="972269"/>
          </a:xfrm>
        </p:spPr>
        <p:txBody>
          <a:bodyPr tIns="86400" anchor="t" anchorCtr="0"/>
          <a:lstStyle>
            <a:lvl1pPr algn="l">
              <a:defRPr sz="5700"/>
            </a:lvl1pPr>
          </a:lstStyle>
          <a:p>
            <a:r>
              <a:rPr lang="et-EE" dirty="0"/>
              <a:t>Aitäh!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04000" y="3636293"/>
            <a:ext cx="7200000" cy="172800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/>
              <a:t>Eesnimi Perenimi</a:t>
            </a:r>
          </a:p>
          <a:p>
            <a:r>
              <a:rPr lang="et-EE" dirty="0"/>
              <a:t>eesnimi.perenimi@agri.ee</a:t>
            </a:r>
          </a:p>
          <a:p>
            <a:endParaRPr lang="et-EE" dirty="0"/>
          </a:p>
        </p:txBody>
      </p:sp>
      <p:pic>
        <p:nvPicPr>
          <p:cNvPr id="5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69429" y="218336"/>
            <a:ext cx="3461667" cy="1381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19003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3541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69387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69387" cy="451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outline text format</a:t>
            </a:r>
          </a:p>
          <a:p>
            <a:pPr lvl="1"/>
            <a:r>
              <a:rPr lang="en-GB" altLang="en-US"/>
              <a:t>Second Outline Level</a:t>
            </a:r>
          </a:p>
          <a:p>
            <a:pPr lvl="2"/>
            <a:r>
              <a:rPr lang="en-GB" altLang="en-US"/>
              <a:t>Third Outline Level</a:t>
            </a:r>
          </a:p>
          <a:p>
            <a:pPr lvl="3"/>
            <a:r>
              <a:rPr lang="en-GB" altLang="en-US"/>
              <a:t>Fourth Outline Level</a:t>
            </a:r>
          </a:p>
          <a:p>
            <a:pPr lvl="4"/>
            <a:r>
              <a:rPr lang="en-GB" altLang="en-US"/>
              <a:t>Fifth Outline Level</a:t>
            </a:r>
          </a:p>
          <a:p>
            <a:pPr lvl="4"/>
            <a:r>
              <a:rPr lang="en-GB" altLang="en-US"/>
              <a:t>Sixth Outline Level</a:t>
            </a:r>
          </a:p>
          <a:p>
            <a:pPr lvl="4"/>
            <a:r>
              <a:rPr lang="en-GB" altLang="en-US"/>
              <a:t>Seventh Outline Level</a:t>
            </a:r>
          </a:p>
          <a:p>
            <a:pPr lvl="4"/>
            <a:r>
              <a:rPr lang="en-GB" altLang="en-US"/>
              <a:t>Eighth Outline Level</a:t>
            </a:r>
          </a:p>
          <a:p>
            <a:pPr lvl="4"/>
            <a:r>
              <a:rPr lang="en-GB" altLang="en-US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et-EE" alt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et-EE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fld id="{91A857D3-8977-4B76-8A8E-76EC884CC3A4}" type="slidenum">
              <a:rPr lang="et-EE" altLang="en-US"/>
              <a:pPr/>
              <a:t>‹#›</a:t>
            </a:fld>
            <a:endParaRPr lang="et-E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  <p:sldLayoutId id="2147483650" r:id="rId3"/>
    <p:sldLayoutId id="2147483662" r:id="rId4"/>
    <p:sldLayoutId id="2147483665" r:id="rId5"/>
    <p:sldLayoutId id="2147483663" r:id="rId6"/>
    <p:sldLayoutId id="2147483649" r:id="rId7"/>
    <p:sldLayoutId id="2147483660" r:id="rId8"/>
    <p:sldLayoutId id="2147483655" r:id="rId9"/>
  </p:sldLayoutIdLst>
  <p:txStyles>
    <p:titleStyle>
      <a:lvl1pPr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 kern="12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2pPr>
      <a:lvl3pPr marL="1143000" indent="-228600"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3pPr>
      <a:lvl4pPr marL="1600200" indent="-228600"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4pPr>
      <a:lvl5pPr marL="2057400" indent="-228600"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5pPr>
      <a:lvl6pPr marL="2514600" indent="-228600"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6pPr>
      <a:lvl7pPr marL="2971800" indent="-228600"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7pPr>
      <a:lvl8pPr marL="3429000" indent="-228600"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8pPr>
      <a:lvl9pPr marL="3886200" indent="-228600"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9pPr>
    </p:titleStyle>
    <p:bodyStyle>
      <a:lvl1pPr marL="342900" indent="-342900" algn="l" defTabSz="449263" rtl="0" eaLnBrk="1" fontAlgn="base" hangingPunct="1">
        <a:lnSpc>
          <a:spcPct val="110000"/>
        </a:lnSpc>
        <a:spcBef>
          <a:spcPct val="0"/>
        </a:spcBef>
        <a:spcAft>
          <a:spcPts val="1413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lnSpc>
          <a:spcPct val="110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1" fontAlgn="base" hangingPunct="1">
        <a:lnSpc>
          <a:spcPct val="110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1" fontAlgn="base" hangingPunct="1">
        <a:lnSpc>
          <a:spcPct val="110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1" fontAlgn="base" hangingPunct="1">
        <a:lnSpc>
          <a:spcPct val="110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t-EE" sz="5400" b="1" dirty="0" smtClean="0">
                <a:latin typeface="Calibri"/>
                <a:cs typeface="Times New Roman"/>
              </a:rPr>
              <a:t> EMKVF Seirekomisjon </a:t>
            </a:r>
            <a:endParaRPr lang="et-EE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4000" y="4356373"/>
            <a:ext cx="7200000" cy="1896827"/>
          </a:xfrm>
        </p:spPr>
        <p:txBody>
          <a:bodyPr/>
          <a:lstStyle/>
          <a:p>
            <a:pPr lvl="0" algn="ctr">
              <a:lnSpc>
                <a:spcPct val="97000"/>
              </a:lnSpc>
              <a:spcAft>
                <a:spcPts val="1413"/>
              </a:spcAft>
            </a:pPr>
            <a:r>
              <a:rPr lang="et-EE" sz="24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Margus Medell</a:t>
            </a:r>
            <a:endParaRPr lang="et-EE" sz="24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>
              <a:lnSpc>
                <a:spcPct val="97000"/>
              </a:lnSpc>
              <a:spcAft>
                <a:spcPts val="1413"/>
              </a:spcAft>
            </a:pPr>
            <a:r>
              <a:rPr lang="et-EE" sz="24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Regionaal- ja Põllumajandusministeerium</a:t>
            </a:r>
            <a:endParaRPr lang="et-EE" sz="24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>
              <a:lnSpc>
                <a:spcPct val="97000"/>
              </a:lnSpc>
              <a:spcAft>
                <a:spcPts val="1413"/>
              </a:spcAft>
            </a:pPr>
            <a:r>
              <a:rPr lang="et-EE" sz="24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Kalandusosakonna peaspetsialist</a:t>
            </a:r>
            <a:endParaRPr lang="et-EE" sz="24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>
              <a:lnSpc>
                <a:spcPct val="97000"/>
              </a:lnSpc>
              <a:spcAft>
                <a:spcPts val="1413"/>
              </a:spcAft>
            </a:pPr>
            <a:r>
              <a:rPr lang="et-EE" sz="24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26.07.2023</a:t>
            </a:r>
            <a:endParaRPr lang="et-EE" sz="24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4277909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7" y="540000"/>
            <a:ext cx="7884964" cy="1152077"/>
          </a:xfrm>
        </p:spPr>
        <p:txBody>
          <a:bodyPr/>
          <a:lstStyle/>
          <a:p>
            <a:pPr algn="ctr"/>
            <a:r>
              <a:rPr lang="et-E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EMKVF meetme kohaliku arengu strateegia rakendamine toetused </a:t>
            </a:r>
            <a:endParaRPr lang="et-E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9" y="1619999"/>
            <a:ext cx="8245002" cy="4464565"/>
          </a:xfrm>
        </p:spPr>
        <p:txBody>
          <a:bodyPr/>
          <a:lstStyle/>
          <a:p>
            <a:pPr marL="0" indent="0" defTabSz="914400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</a:pPr>
            <a:r>
              <a:rPr lang="et-EE" dirty="0" smtClean="0"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EMKVF meetme“ Perioodi 2021-2027 kogukonna juhitud kohalik areng“  raames rakendatakse kolme erinevat toetusmeedet.</a:t>
            </a:r>
            <a:endParaRPr lang="et-EE" dirty="0">
              <a:latin typeface="Times New Roman" panose="02020603050405020304" pitchFamily="18" charset="0"/>
              <a:ea typeface="Roboto Condensed" panose="02000000000000000000" pitchFamily="2" charset="0"/>
              <a:cs typeface="Times New Roman" panose="02020603050405020304" pitchFamily="18" charset="0"/>
            </a:endParaRPr>
          </a:p>
          <a:p>
            <a:pPr marL="457200" indent="-457200" defTabSz="914400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</a:pPr>
            <a:r>
              <a:rPr lang="et-EE" dirty="0" smtClean="0"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Kohaliku arengu strateegia koostamise toetus    </a:t>
            </a:r>
          </a:p>
          <a:p>
            <a:pPr marL="457200" indent="-457200" defTabSz="914400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</a:pPr>
            <a:r>
              <a:rPr lang="et-EE" dirty="0" smtClean="0"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Kohaliku tegevusrühma jooksev ja elavdamiskulude toetus  </a:t>
            </a:r>
          </a:p>
          <a:p>
            <a:pPr marL="457200" indent="-457200" defTabSz="914400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</a:pPr>
            <a:r>
              <a:rPr lang="et-EE" dirty="0" smtClean="0">
                <a:latin typeface="Times New Roman" panose="02020603050405020304" pitchFamily="18" charset="0"/>
                <a:ea typeface="Roboto Condensed" panose="02000000000000000000" pitchFamily="2" charset="0"/>
                <a:cs typeface="Times New Roman" panose="02020603050405020304" pitchFamily="18" charset="0"/>
              </a:rPr>
              <a:t>Projektitoetus   </a:t>
            </a:r>
          </a:p>
          <a:p>
            <a:pPr marL="0" indent="0" defTabSz="914400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</a:pPr>
            <a:r>
              <a:rPr lang="et-EE" sz="1800" dirty="0" smtClean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  </a:t>
            </a:r>
            <a:endParaRPr lang="et-EE" sz="1800" dirty="0">
              <a:latin typeface="Roboto Condensed" panose="02000000000000000000" pitchFamily="2" charset="0"/>
              <a:ea typeface="Roboto Condensed" panose="02000000000000000000" pitchFamily="2" charset="0"/>
              <a:cs typeface="Roboto Condens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5642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Kohaliku arengu strateegia koostamise toetus   </a:t>
            </a:r>
            <a:endParaRPr lang="et-E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353" y="1692077"/>
            <a:ext cx="7667884" cy="4392488"/>
          </a:xfrm>
        </p:spPr>
        <p:txBody>
          <a:bodyPr/>
          <a:lstStyle/>
          <a:p>
            <a:pPr marL="457200" indent="-457200" algn="just">
              <a:lnSpc>
                <a:spcPct val="97000"/>
              </a:lnSpc>
              <a:spcAft>
                <a:spcPts val="1413"/>
              </a:spcAft>
              <a:buClr>
                <a:srgbClr val="000000"/>
              </a:buClr>
            </a:pPr>
            <a:r>
              <a:rPr lang="et-EE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Toetust makstakse ühekordse </a:t>
            </a:r>
            <a:r>
              <a:rPr lang="et-EE" kern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maksena summas </a:t>
            </a:r>
            <a:r>
              <a:rPr lang="et-EE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31821 eurot lihtsustatud kulumeetodi alusel. </a:t>
            </a:r>
          </a:p>
          <a:p>
            <a:pPr marL="457200" indent="-457200" algn="just">
              <a:lnSpc>
                <a:spcPct val="97000"/>
              </a:lnSpc>
              <a:spcAft>
                <a:spcPts val="1413"/>
              </a:spcAft>
              <a:buClr>
                <a:srgbClr val="000000"/>
              </a:buClr>
            </a:pPr>
            <a:r>
              <a:rPr lang="et-EE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Toetus makstakse välja kui PRIA on tegevusrühma esitatud strateegia tunnistanud nõuetekohaseks ning kohalik tegevusrühm vastab kalandusturu seaduses ja meetme määruses sätestatud tingimustele.</a:t>
            </a:r>
            <a:r>
              <a:rPr lang="et-EE" sz="28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et-EE" sz="28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97000"/>
              </a:lnSpc>
              <a:spcAft>
                <a:spcPts val="1413"/>
              </a:spcAft>
              <a:buClr>
                <a:srgbClr val="000000"/>
              </a:buClr>
              <a:buFontTx/>
              <a:buChar char="-"/>
            </a:pPr>
            <a:endParaRPr lang="et-EE" sz="20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97000"/>
              </a:lnSpc>
              <a:spcAft>
                <a:spcPts val="1413"/>
              </a:spcAft>
              <a:buClr>
                <a:srgbClr val="000000"/>
              </a:buClr>
              <a:buFontTx/>
              <a:buChar char="-"/>
            </a:pPr>
            <a:endParaRPr lang="et-EE" sz="24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97000"/>
              </a:lnSpc>
              <a:spcAft>
                <a:spcPts val="1413"/>
              </a:spcAft>
              <a:buClr>
                <a:srgbClr val="000000"/>
              </a:buClr>
              <a:buFontTx/>
              <a:buChar char="-"/>
            </a:pPr>
            <a:endParaRPr lang="et-EE" sz="24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97000"/>
              </a:lnSpc>
              <a:spcAft>
                <a:spcPts val="1413"/>
              </a:spcAft>
              <a:buClr>
                <a:srgbClr val="000000"/>
              </a:buClr>
              <a:buFontTx/>
              <a:buChar char="-"/>
            </a:pPr>
            <a:endParaRPr lang="et-EE" sz="24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97000"/>
              </a:lnSpc>
              <a:spcAft>
                <a:spcPts val="1413"/>
              </a:spcAft>
              <a:buClr>
                <a:srgbClr val="000000"/>
              </a:buClr>
              <a:buFontTx/>
              <a:buChar char="-"/>
            </a:pPr>
            <a:endParaRPr lang="et-EE" sz="24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000" indent="0" algn="just">
              <a:buNone/>
            </a:pPr>
            <a:endParaRPr lang="et-E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0564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Kohaliku arengu strateegia koostamise </a:t>
            </a:r>
            <a:r>
              <a:rPr lang="et-E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toetuse nõuded tegevusrühmale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9" y="1692077"/>
            <a:ext cx="7919998" cy="4752528"/>
          </a:xfrm>
        </p:spPr>
        <p:txBody>
          <a:bodyPr/>
          <a:lstStyle/>
          <a:p>
            <a:pPr algn="just"/>
            <a:r>
              <a:rPr lang="et-EE" sz="2000" dirty="0" smtClean="0">
                <a:latin typeface="+mj-lt"/>
                <a:ea typeface="Calibri"/>
              </a:rPr>
              <a:t> </a:t>
            </a:r>
            <a:r>
              <a:rPr lang="et-EE" sz="28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Kohalik tegevusrühm peab täitma järgmiseid nõudeid: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t-EE" sz="28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KTKS § 47 lõikes 2 nimetatud nõuded.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t-EE" sz="28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Määruse § 3 nimetatud nõuded tegevusrühma liikmelisusele.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t-EE" sz="28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Määruse § 4 nimetatud nõuded tegevusrühma põhikirjale.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t-EE" sz="28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Määruse § 10 lõikes 1 nimetatud avalikkuse teavitamise nõuded </a:t>
            </a:r>
            <a:r>
              <a:rPr lang="et-EE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et-EE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t-EE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t-EE" sz="2000" dirty="0" smtClean="0">
              <a:latin typeface="+mj-lt"/>
              <a:ea typeface="Calibri"/>
            </a:endParaRPr>
          </a:p>
          <a:p>
            <a:pPr algn="just">
              <a:spcAft>
                <a:spcPts val="0"/>
              </a:spcAft>
            </a:pPr>
            <a:r>
              <a:rPr lang="et-EE" sz="2000" dirty="0" smtClean="0">
                <a:latin typeface="+mj-lt"/>
                <a:ea typeface="Calibri"/>
              </a:rPr>
              <a:t>  </a:t>
            </a:r>
            <a:r>
              <a:rPr lang="et-EE" sz="2400" dirty="0" smtClean="0">
                <a:latin typeface="+mj-lt"/>
                <a:ea typeface="Calibri"/>
              </a:rPr>
              <a:t> </a:t>
            </a:r>
          </a:p>
          <a:p>
            <a:pPr algn="just"/>
            <a:r>
              <a:rPr lang="et-EE" sz="2000" dirty="0" smtClean="0">
                <a:latin typeface="+mj-lt"/>
                <a:ea typeface="Calibri"/>
              </a:rPr>
              <a:t> </a:t>
            </a:r>
          </a:p>
          <a:p>
            <a:pPr algn="just"/>
            <a:r>
              <a:rPr lang="et-EE" sz="2000" dirty="0" smtClean="0">
                <a:latin typeface="+mj-lt"/>
                <a:ea typeface="Calibri"/>
              </a:rPr>
              <a:t> </a:t>
            </a:r>
          </a:p>
          <a:p>
            <a:pPr algn="just"/>
            <a:r>
              <a:rPr lang="et-EE" sz="2000" dirty="0" smtClean="0">
                <a:latin typeface="Times New Roman"/>
              </a:rPr>
              <a:t> </a:t>
            </a:r>
            <a:endParaRPr lang="et-EE" sz="2000" dirty="0"/>
          </a:p>
        </p:txBody>
      </p:sp>
    </p:spTree>
    <p:extLst>
      <p:ext uri="{BB962C8B-B14F-4D97-AF65-F5344CB8AC3E}">
        <p14:creationId xmlns:p14="http://schemas.microsoft.com/office/powerpoint/2010/main" val="947332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9" y="395934"/>
            <a:ext cx="7919998" cy="576063"/>
          </a:xfrm>
        </p:spPr>
        <p:txBody>
          <a:bodyPr/>
          <a:lstStyle/>
          <a:p>
            <a:pPr algn="ctr"/>
            <a:r>
              <a:rPr lang="et-E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Nõuded kohaliku arengu strateegiale</a:t>
            </a:r>
            <a:endParaRPr lang="et-EE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9" y="1044005"/>
            <a:ext cx="7920000" cy="5237733"/>
          </a:xfrm>
        </p:spPr>
        <p:txBody>
          <a:bodyPr/>
          <a:lstStyle/>
          <a:p>
            <a:r>
              <a:rPr lang="et-EE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Kohaliku arengu strateegia peab vastama EU määruse 2021/1060 artikli 32 lõikes 1 punktides </a:t>
            </a:r>
            <a:r>
              <a:rPr lang="et-EE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a-f</a:t>
            </a:r>
            <a:r>
              <a:rPr lang="et-EE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sätestatud nõuetele ja sisaldama järgmiseid osasid:</a:t>
            </a:r>
          </a:p>
          <a:p>
            <a:pPr marL="342900" indent="-34290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t-EE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Strateegiaga hõlmatud piirkonna ja elanikkonna kirjeldus.</a:t>
            </a:r>
          </a:p>
          <a:p>
            <a:pPr marL="342900" indent="-34290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t-EE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Piirkonna potentsiaali ja arenguvajaduste analüüs.</a:t>
            </a:r>
          </a:p>
          <a:p>
            <a:pPr marL="342900" indent="-34290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t-EE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Eesmärgid ja nendega seotud meetmed.</a:t>
            </a:r>
          </a:p>
          <a:p>
            <a:pPr marL="342900" indent="-34290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t-EE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Kogukonna kaasamise protsess.</a:t>
            </a:r>
          </a:p>
          <a:p>
            <a:pPr marL="342900" indent="-34290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t-EE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Strateegia seire, hindamine ja tegevusrühma suutlikkus strateegiat rakendada.</a:t>
            </a:r>
          </a:p>
          <a:p>
            <a:pPr marL="342900" indent="-34290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t-EE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Rahastamiskava.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endParaRPr lang="et-EE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t-EE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Eraldi </a:t>
            </a:r>
            <a:r>
              <a:rPr lang="et-EE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esitatakse projektide hindamise kord koos hindamiskriteeriumitega   </a:t>
            </a:r>
          </a:p>
          <a:p>
            <a:endParaRPr lang="et-EE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t-EE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t-E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3539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Kohaliku tegevusrühma toetus 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t-EE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Toetust makstakse lihtsustatud kulumeetodi alusel. 0,2 eurot iga väljamakstud projektitoetuse euro kohta, kui tegevusrühma eelarve ületab 2 miljonit eurot ja 0,25 eurot iga väljamakstud projektitoetuse euro kohta kui tegevusrühma eelarve jääb alla 2 miljoni euro.</a:t>
            </a:r>
          </a:p>
          <a:p>
            <a:pPr algn="just"/>
            <a:r>
              <a:rPr lang="et-EE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Toetust makstakse vastavalt tegevusrühma soovile, kuid mitte rohkem kui 12 korda aastas.</a:t>
            </a:r>
          </a:p>
          <a:p>
            <a:pPr algn="just"/>
            <a:r>
              <a:rPr lang="et-EE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Mingeid kulu ega muid dokumente tegevusrühm esitama ei pea.  </a:t>
            </a:r>
            <a:endParaRPr lang="et-E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032490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dirty="0" smtClean="0"/>
              <a:t> </a:t>
            </a:r>
            <a:r>
              <a:rPr lang="et-EE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Kohaliku </a:t>
            </a:r>
            <a:r>
              <a:rPr lang="et-E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tegevusrühma </a:t>
            </a:r>
            <a:r>
              <a:rPr lang="et-EE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toetuse nõuded </a:t>
            </a:r>
            <a:r>
              <a:rPr lang="et-EE" dirty="0" smtClean="0"/>
              <a:t> 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9" y="1620069"/>
            <a:ext cx="7920000" cy="4896544"/>
          </a:xfrm>
        </p:spPr>
        <p:txBody>
          <a:bodyPr/>
          <a:lstStyle/>
          <a:p>
            <a:pPr algn="just"/>
            <a:r>
              <a:rPr lang="et-EE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Kohaliku tegevusrühma toetuse aluseks on REM poolt heakskiidetud kohaliku arengu strateegia. </a:t>
            </a:r>
          </a:p>
          <a:p>
            <a:pPr algn="just"/>
            <a:r>
              <a:rPr lang="et-EE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Kohalik tegevusrühm peab vastama KTKS § 47 lõikes 2 ja meetme määruses sätestatud nõuetele. </a:t>
            </a:r>
          </a:p>
          <a:p>
            <a:pPr algn="just"/>
            <a:r>
              <a:rPr lang="et-EE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Hinnatakse vaid neid kohaliku arengu strateegiaid mille on PRIA nõuetekohaseks tunnistanud. </a:t>
            </a:r>
          </a:p>
          <a:p>
            <a:pPr algn="just"/>
            <a:r>
              <a:rPr lang="et-EE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Strateegiaid hinnatakse </a:t>
            </a:r>
            <a:r>
              <a:rPr lang="et-EE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lävendi</a:t>
            </a:r>
            <a:r>
              <a:rPr lang="et-EE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vastu, ehk strateegia peab saama vähemalt 14 hindepunkti (maksimaalne 24 punkti) ning ühegi kriteeriumi alusel ei ole antud 0 punkti. </a:t>
            </a:r>
          </a:p>
          <a:p>
            <a:pPr algn="just"/>
            <a:r>
              <a:rPr lang="et-EE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Strateegiaid hinnatakse konsensuslikult. Paremusjärjestust ei moodustata ning toetuse suurus ei sõltu hindamistulemusest.       </a:t>
            </a:r>
            <a:r>
              <a:rPr lang="et-EE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pPr algn="just"/>
            <a:endParaRPr lang="et-E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045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Kohaliku </a:t>
            </a:r>
            <a:r>
              <a:rPr lang="et-E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arengu strateegia hindamiskriteeriumid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t-E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Hindepunkte on võimalik anda 0 – 3 ning hinnatakse järgmiseid kriteeriumeid: </a:t>
            </a:r>
          </a:p>
          <a:p>
            <a:pPr marL="457200" indent="-45720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t-EE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Hetkeolukorra kirjeldust.</a:t>
            </a:r>
          </a:p>
          <a:p>
            <a:pPr marL="457200" indent="-45720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t-EE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SWOT analüüsi ja strateegilisi valikuid.</a:t>
            </a:r>
          </a:p>
          <a:p>
            <a:pPr marL="457200" indent="-45720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t-EE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Eesmärke ja nende mõõdetavust. </a:t>
            </a:r>
          </a:p>
          <a:p>
            <a:pPr marL="457200" indent="-45720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t-EE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Strateegia koostamise protsessi.</a:t>
            </a:r>
          </a:p>
          <a:p>
            <a:pPr marL="457200" indent="-45720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t-EE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Strateegia seiret ja hindamistegevust.</a:t>
            </a:r>
          </a:p>
          <a:p>
            <a:pPr marL="457200" indent="-45720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t-EE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Strateegia elavdamistegevusi ka kommunikatsiooni. </a:t>
            </a:r>
          </a:p>
          <a:p>
            <a:pPr marL="457200" indent="-45720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t-EE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Rahastamiskava ja seotust teiste piirkonna arengudokumentidega.  </a:t>
            </a:r>
            <a:endParaRPr lang="et-E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74469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 dirty="0"/>
          </a:p>
          <a:p>
            <a:endParaRPr lang="et-EE" dirty="0"/>
          </a:p>
          <a:p>
            <a:pPr algn="ctr"/>
            <a:r>
              <a:rPr lang="et-EE" dirty="0"/>
              <a:t>Tänan!</a:t>
            </a:r>
          </a:p>
        </p:txBody>
      </p:sp>
    </p:spTree>
    <p:extLst>
      <p:ext uri="{BB962C8B-B14F-4D97-AF65-F5344CB8AC3E}">
        <p14:creationId xmlns:p14="http://schemas.microsoft.com/office/powerpoint/2010/main" val="1461267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aidipohi-maaeluministeerium-2015-es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Roboto Condensed"/>
        <a:ea typeface="Microsoft YaHei"/>
        <a:cs typeface=""/>
      </a:majorFont>
      <a:minorFont>
        <a:latin typeface="Roboto Condensed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1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Roboto Condensed" panose="02000000000000000000" pitchFamily="2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1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Roboto Condensed" panose="02000000000000000000" pitchFamily="2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slaidipohi-maaeluministeerium-2015-est</Template>
  <TotalTime>0</TotalTime>
  <Words>410</Words>
  <Application>Microsoft Office PowerPoint</Application>
  <PresentationFormat>Custom</PresentationFormat>
  <Paragraphs>64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Microsoft YaHei</vt:lpstr>
      <vt:lpstr>Arial</vt:lpstr>
      <vt:lpstr>Arial Unicode MS</vt:lpstr>
      <vt:lpstr>Calibri</vt:lpstr>
      <vt:lpstr>Roboto Condensed</vt:lpstr>
      <vt:lpstr>Times New Roman</vt:lpstr>
      <vt:lpstr>slaidipohi-maaeluministeerium-2015-est</vt:lpstr>
      <vt:lpstr> EMKVF Seirekomisjon </vt:lpstr>
      <vt:lpstr>EMKVF meetme kohaliku arengu strateegia rakendamine toetused </vt:lpstr>
      <vt:lpstr>Kohaliku arengu strateegia koostamise toetus   </vt:lpstr>
      <vt:lpstr>Kohaliku arengu strateegia koostamise toetuse nõuded tegevusrühmale</vt:lpstr>
      <vt:lpstr>Nõuded kohaliku arengu strateegiale</vt:lpstr>
      <vt:lpstr>Kohaliku tegevusrühma toetus </vt:lpstr>
      <vt:lpstr> Kohaliku tegevusrühma toetuse nõuded  </vt:lpstr>
      <vt:lpstr>Kohaliku arengu strateegia hindamiskriteeriumid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keywords>slaidipõhi; presentatsioonipõhi; slaidid; presentatsioonid; slaid; mall; template</cp:keywords>
  <cp:lastModifiedBy/>
  <cp:revision>1</cp:revision>
  <dcterms:created xsi:type="dcterms:W3CDTF">2015-11-23T14:09:22Z</dcterms:created>
  <dcterms:modified xsi:type="dcterms:W3CDTF">2023-07-24T13:57:37Z</dcterms:modified>
</cp:coreProperties>
</file>