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313" r:id="rId3"/>
    <p:sldId id="294" r:id="rId4"/>
    <p:sldId id="296" r:id="rId5"/>
    <p:sldId id="297" r:id="rId6"/>
    <p:sldId id="299" r:id="rId7"/>
    <p:sldId id="300" r:id="rId8"/>
    <p:sldId id="301" r:id="rId9"/>
    <p:sldId id="302" r:id="rId10"/>
    <p:sldId id="303" r:id="rId11"/>
    <p:sldId id="314" r:id="rId12"/>
    <p:sldId id="304" r:id="rId13"/>
    <p:sldId id="315" r:id="rId14"/>
    <p:sldId id="305" r:id="rId15"/>
    <p:sldId id="316" r:id="rId16"/>
    <p:sldId id="306" r:id="rId17"/>
    <p:sldId id="317" r:id="rId18"/>
    <p:sldId id="308" r:id="rId19"/>
    <p:sldId id="307" r:id="rId20"/>
    <p:sldId id="260" r:id="rId21"/>
  </p:sldIdLst>
  <p:sldSz cx="8999538" cy="6840538"/>
  <p:notesSz cx="9866313" cy="6735763"/>
  <p:defaultTextStyle>
    <a:defPPr>
      <a:defRPr lang="en-US"/>
    </a:defPPr>
    <a:lvl1pPr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15">
          <p15:clr>
            <a:srgbClr val="A4A3A4"/>
          </p15:clr>
        </p15:guide>
        <p15:guide id="2" pos="28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67619" autoAdjust="0"/>
  </p:normalViewPr>
  <p:slideViewPr>
    <p:cSldViewPr>
      <p:cViewPr varScale="1">
        <p:scale>
          <a:sx n="47" d="100"/>
          <a:sy n="47" d="100"/>
        </p:scale>
        <p:origin x="186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384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815"/>
        <p:guide pos="28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370" cy="337038"/>
          </a:xfrm>
          <a:prstGeom prst="rect">
            <a:avLst/>
          </a:prstGeom>
        </p:spPr>
        <p:txBody>
          <a:bodyPr vert="horz" lIns="83174" tIns="41587" rIns="83174" bIns="41587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7873" y="0"/>
            <a:ext cx="4276370" cy="337038"/>
          </a:xfrm>
          <a:prstGeom prst="rect">
            <a:avLst/>
          </a:prstGeom>
        </p:spPr>
        <p:txBody>
          <a:bodyPr vert="horz" lIns="83174" tIns="41587" rIns="83174" bIns="41587" rtlCol="0"/>
          <a:lstStyle>
            <a:lvl1pPr algn="r">
              <a:defRPr sz="1100"/>
            </a:lvl1pPr>
          </a:lstStyle>
          <a:p>
            <a:fld id="{D177C4FA-5DBB-4B01-A9C2-C0D288FE097F}" type="datetimeFigureOut">
              <a:rPr lang="et-EE" smtClean="0"/>
              <a:t>29.05.2023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397725"/>
            <a:ext cx="4276370" cy="337038"/>
          </a:xfrm>
          <a:prstGeom prst="rect">
            <a:avLst/>
          </a:prstGeom>
        </p:spPr>
        <p:txBody>
          <a:bodyPr vert="horz" lIns="83174" tIns="41587" rIns="83174" bIns="41587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7873" y="6397725"/>
            <a:ext cx="4276370" cy="337038"/>
          </a:xfrm>
          <a:prstGeom prst="rect">
            <a:avLst/>
          </a:prstGeom>
        </p:spPr>
        <p:txBody>
          <a:bodyPr vert="horz" lIns="83174" tIns="41587" rIns="83174" bIns="41587" rtlCol="0" anchor="b"/>
          <a:lstStyle>
            <a:lvl1pPr algn="r">
              <a:defRPr sz="1100"/>
            </a:lvl1pPr>
          </a:lstStyle>
          <a:p>
            <a:fld id="{3D27E01F-15AE-4524-B7AD-5808BA44622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81179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268663" y="511175"/>
            <a:ext cx="3324225" cy="252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86216" y="3199363"/>
            <a:ext cx="7891808" cy="303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4280513" cy="33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583730" y="0"/>
            <a:ext cx="4280513" cy="33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6398725"/>
            <a:ext cx="4280513" cy="33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583730" y="6398725"/>
            <a:ext cx="4280513" cy="33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FDBF8C5-1720-4C88-A344-A20BCF134ECE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8625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34740F-B2AF-4F40-B50E-0A0A6EC74EAF}" type="slidenum">
              <a:rPr lang="et-EE" altLang="en-US"/>
              <a:pPr/>
              <a:t>1</a:t>
            </a:fld>
            <a:endParaRPr lang="et-EE" altLang="en-US" dirty="0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0" y="511175"/>
            <a:ext cx="3325813" cy="2527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86218" y="3199363"/>
            <a:ext cx="7893879" cy="30313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8067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 smtClean="0"/>
              <a:t>Hindepunkte</a:t>
            </a:r>
            <a:r>
              <a:rPr lang="fi-FI" dirty="0" smtClean="0"/>
              <a:t> on </a:t>
            </a:r>
            <a:r>
              <a:rPr lang="fi-FI" dirty="0" err="1" smtClean="0"/>
              <a:t>võimalik</a:t>
            </a:r>
            <a:r>
              <a:rPr lang="fi-FI" dirty="0" smtClean="0"/>
              <a:t> saada 0 </a:t>
            </a:r>
            <a:r>
              <a:rPr lang="fi-FI" dirty="0" err="1" smtClean="0"/>
              <a:t>kuni</a:t>
            </a:r>
            <a:r>
              <a:rPr lang="fi-FI" dirty="0" smtClean="0"/>
              <a:t> 3 </a:t>
            </a:r>
          </a:p>
          <a:p>
            <a:r>
              <a:rPr lang="fi-FI" dirty="0" smtClean="0"/>
              <a:t>alla 30% = 0</a:t>
            </a:r>
          </a:p>
          <a:p>
            <a:r>
              <a:rPr lang="fi-FI" dirty="0" smtClean="0"/>
              <a:t>30-50% = 1</a:t>
            </a:r>
          </a:p>
          <a:p>
            <a:r>
              <a:rPr lang="fi-FI" dirty="0" smtClean="0"/>
              <a:t>51-75% = 2</a:t>
            </a:r>
          </a:p>
          <a:p>
            <a:r>
              <a:rPr lang="fi-FI" dirty="0" smtClean="0"/>
              <a:t>76-90% = 3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11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86970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Hindepunktid 0-1</a:t>
            </a:r>
          </a:p>
          <a:p>
            <a:endParaRPr lang="et-EE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12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332628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Hindepunktid 0-1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13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79894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Hindepunktid 0</a:t>
            </a:r>
            <a:r>
              <a:rPr lang="et-EE" baseline="0" dirty="0" smtClean="0"/>
              <a:t> kuni 3.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14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019142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1) valdkondliku koostöö soodustamine; </a:t>
            </a:r>
          </a:p>
          <a:p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2) valdkondliku teabe, sealhulgas oskusteabe, nõuande ja heade tavade levitamine läbi erinevate teabematerjalide ning meediakanalite; </a:t>
            </a:r>
          </a:p>
          <a:p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3) valdkondlike andmete kogumine ja analüüsimine ning selleks vajaliku andmebaasi ja kodulehe haldamine; </a:t>
            </a:r>
          </a:p>
          <a:p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4) valdkonna majandustegevusega, sealhulgas keskkonnaalase jätkusuutlikkusega seonduvate koolituste, uuringute ja katseprojektide korraldamine ning koordineerimine; </a:t>
            </a:r>
          </a:p>
          <a:p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5) laiemale avalikkusele teavituskampaaniate korraldamine, teabe jagamine avalikus meedias, sealhulgas sotsiaalmeedias; </a:t>
            </a:r>
          </a:p>
          <a:p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6) koostöö erinevate organisatsioonide, konsortsiumite ja asutustega, sealhulgas rahvusvaheline koostöö.</a:t>
            </a:r>
          </a:p>
          <a:p>
            <a:endParaRPr lang="et-EE" dirty="0" smtClean="0"/>
          </a:p>
          <a:p>
            <a:r>
              <a:rPr lang="et-EE" dirty="0" smtClean="0"/>
              <a:t>Kalapüügi teadmussiirdetoetus hõlmab ka kohalike tegevusrühmade tegevuse toetamist. Toetatav on tegevusrühmade tegevuse </a:t>
            </a:r>
            <a:r>
              <a:rPr lang="et-EE" dirty="0" err="1" smtClean="0"/>
              <a:t>võimestamine</a:t>
            </a:r>
            <a:r>
              <a:rPr lang="et-EE" dirty="0" smtClean="0"/>
              <a:t> nii siseriiklikult kui rahvusvaheliselt. 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15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2691084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Hindepunktid 1-3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16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4915190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Meetmed on toodud § 1</a:t>
            </a:r>
          </a:p>
          <a:p>
            <a:r>
              <a:rPr lang="et-EE" dirty="0" smtClean="0"/>
              <a:t>„Kalapüügi teadmussiirdetoetus“,</a:t>
            </a:r>
          </a:p>
          <a:p>
            <a:r>
              <a:rPr lang="et-EE" dirty="0" smtClean="0"/>
              <a:t> „Vesiviljeluse teadmussiirdetoetus“</a:t>
            </a:r>
          </a:p>
          <a:p>
            <a:r>
              <a:rPr lang="et-EE" dirty="0" smtClean="0"/>
              <a:t>„Vee-elusressursside </a:t>
            </a:r>
            <a:r>
              <a:rPr lang="et-EE" dirty="0" err="1" smtClean="0"/>
              <a:t>väärindamise</a:t>
            </a:r>
            <a:r>
              <a:rPr lang="et-EE" dirty="0" smtClean="0"/>
              <a:t> teadmussiirdetoetus“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17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31786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9F557E-D9C4-4486-B283-447A89A4A89A}" type="slidenum">
              <a:rPr lang="et-EE" altLang="en-US"/>
              <a:pPr/>
              <a:t>20</a:t>
            </a:fld>
            <a:endParaRPr lang="et-EE" altLang="en-US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0" y="511175"/>
            <a:ext cx="3325813" cy="2527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86218" y="3199363"/>
            <a:ext cx="7893879" cy="30313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37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baseline="0" dirty="0" smtClean="0"/>
              <a:t>Erieesmärk 1 </a:t>
            </a:r>
            <a:r>
              <a:rPr lang="et-EE" baseline="0" dirty="0" smtClean="0"/>
              <a:t>majanduslikult ja sotsiaalselt kestliku ning keskkonnasäästliku püügitegevuse tugevdamisse - eelarve 3 121 000€</a:t>
            </a:r>
          </a:p>
          <a:p>
            <a:r>
              <a:rPr lang="et-EE" b="1" baseline="0" dirty="0" smtClean="0"/>
              <a:t>Erieesmärki nr 1 </a:t>
            </a:r>
            <a:r>
              <a:rPr lang="et-EE" baseline="0" dirty="0" smtClean="0"/>
              <a:t>säästva vesiviljelustegevuse edendamisse, eelkõige vesiviljelustootmise konkurentsivõime tugevdamisse, tagades samal ajal, et tegevused on pikas perspektiivis keskkonnasäästlikud- eelarve 1 415 000€</a:t>
            </a:r>
          </a:p>
          <a:p>
            <a:r>
              <a:rPr lang="et-EE" b="1" baseline="0" dirty="0" smtClean="0"/>
              <a:t>Erieesmärki nr 2 </a:t>
            </a:r>
            <a:r>
              <a:rPr lang="et-EE" baseline="0" dirty="0" smtClean="0"/>
              <a:t>kalapüügi- ja vesiviljelustoodete turustamisse, kvaliteedi ja lisandväärtuse ning nende toodete töötlemise edendamisse -4 121 000€ </a:t>
            </a:r>
          </a:p>
          <a:p>
            <a:endParaRPr lang="et-EE" baseline="0" dirty="0" smtClean="0"/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592409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Edendada koostööd läbi teavitustegevuste, suurendada keskkonnateadlikkust, tõsta </a:t>
            </a:r>
            <a:r>
              <a:rPr lang="et-EE" dirty="0" err="1" smtClean="0"/>
              <a:t>digioskusi</a:t>
            </a:r>
            <a:r>
              <a:rPr lang="et-EE" dirty="0" smtClean="0"/>
              <a:t> ja hoida sektorit kursis uute tehnoloogiate ning arengutega, võimaldades neile täiendõpet ja koostööd teadlastega Katseprojektide elluviimiseks, mis tõstab sektori konkurentsivõimet ning suurendab keskkonnasäästlikku, ressursitõhusat, </a:t>
            </a:r>
            <a:r>
              <a:rPr lang="et-EE" dirty="0" err="1" smtClean="0"/>
              <a:t>teadmistepõhist</a:t>
            </a:r>
            <a:r>
              <a:rPr lang="et-EE" dirty="0" smtClean="0"/>
              <a:t> majandamist, mille läbi paraneksid ka majandustulemused. </a:t>
            </a:r>
          </a:p>
          <a:p>
            <a:r>
              <a:rPr lang="et-EE" dirty="0" smtClean="0"/>
              <a:t>Sektori teabe ja oskusteabe ning nõuande ja heade tavade levitamine läbi infomaterjalide, meediakanalite, andmete kogumine ja analüüsimine ning vajaliku andmebaasi ja kodulehe haldamine.</a:t>
            </a:r>
          </a:p>
          <a:p>
            <a:r>
              <a:rPr lang="et-EE" dirty="0" smtClean="0"/>
              <a:t>Koostöö erinevate organisatsioonide, konsortsiumite ja asutustega, sh rahvusvaheliselt. </a:t>
            </a:r>
          </a:p>
          <a:p>
            <a:r>
              <a:rPr lang="et-EE" dirty="0" smtClean="0"/>
              <a:t>Laiemale avalikkusele teavituskampaaniate teostamisega, info jagamisega avalikus meedias, sh sotsiaalmeedias. </a:t>
            </a:r>
          </a:p>
          <a:p>
            <a:endParaRPr lang="et-E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874068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800" dirty="0" smtClean="0"/>
              <a:t>Kaudsete kulude hüvitamise korral toetuse väljamaksmisel kulu tegelikku maksumust ja tasumist ei tõendata ega kontrollita.</a:t>
            </a:r>
          </a:p>
          <a:p>
            <a:r>
              <a:rPr lang="et-EE" sz="800" dirty="0" smtClean="0"/>
              <a:t>1) kulu bürootarvetele;</a:t>
            </a:r>
          </a:p>
          <a:p>
            <a:r>
              <a:rPr lang="et-EE" sz="800" dirty="0" smtClean="0"/>
              <a:t>2) sidekulud, sealhulgas interneti-, telefoni- ja postikulu;</a:t>
            </a:r>
          </a:p>
          <a:p>
            <a:r>
              <a:rPr lang="et-EE" sz="800" dirty="0" smtClean="0"/>
              <a:t>3) infotehnoloogia kulud, sealhulgas tark- ja riistvara, kontoritehnika ostmise ja rentimise ning serverite, võrkude ja kontoritehnika hooldamise ning remondi kulud;</a:t>
            </a:r>
          </a:p>
          <a:p>
            <a:r>
              <a:rPr lang="et-EE" sz="800" dirty="0" smtClean="0"/>
              <a:t>4) transpordikulu, sealhulgas kulu mootorsõiduki kasutusrendile, mootorsõiduki kasutusrendi esimene sissemakse, kindlustuskulu ning kütuse- ja hoolduskulu;</a:t>
            </a:r>
          </a:p>
          <a:p>
            <a:r>
              <a:rPr lang="et-EE" sz="800" dirty="0" smtClean="0"/>
              <a:t>5) personalikulu, mis on kaudselt seotud toetatava tegevuse elluviimisega, sealhulgas raamatupidamine, sekretäri- ja personalitöö, juriidiline nõustamine, vara haldamine, infotehnoloogiline tugitegevus, haldustöötajate tegevus ning muu abistav töö;</a:t>
            </a:r>
          </a:p>
          <a:p>
            <a:r>
              <a:rPr lang="et-EE" sz="800" dirty="0" smtClean="0"/>
              <a:t>6) kommunaalkulu; </a:t>
            </a:r>
          </a:p>
          <a:p>
            <a:r>
              <a:rPr lang="et-EE" sz="800" dirty="0" smtClean="0"/>
              <a:t>7) ruumide koristamise kulu;</a:t>
            </a:r>
          </a:p>
          <a:p>
            <a:r>
              <a:rPr lang="et-EE" sz="800" dirty="0" smtClean="0"/>
              <a:t>8) tööruumi rentimise kulu;</a:t>
            </a:r>
          </a:p>
          <a:p>
            <a:r>
              <a:rPr lang="et-EE" sz="800" dirty="0" smtClean="0"/>
              <a:t>9) valveteenus;</a:t>
            </a:r>
          </a:p>
          <a:p>
            <a:r>
              <a:rPr lang="et-EE" sz="800" dirty="0" smtClean="0"/>
              <a:t>10) maamaks.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553288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Nõukogu kinnitab oma töökorra peale taotlejale toetuse määramist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9738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PRIA</a:t>
            </a:r>
            <a:r>
              <a:rPr lang="et-EE" baseline="0" dirty="0" smtClean="0"/>
              <a:t> avaldab 30 kalendripäeva ennem vooru avamist vastava info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83634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Kasusaavate inimeste arv</a:t>
            </a:r>
            <a:r>
              <a:rPr lang="et-EE" baseline="0" dirty="0" smtClean="0"/>
              <a:t> on</a:t>
            </a:r>
            <a:r>
              <a:rPr lang="et-EE" dirty="0" smtClean="0"/>
              <a:t> sektoris hõivatud inimeste arv, keda planeeritakse koolitada.</a:t>
            </a:r>
          </a:p>
          <a:p>
            <a:r>
              <a:rPr lang="et-EE" dirty="0" smtClean="0"/>
              <a:t>Tegevusega otseselt seotud isikute arvuks märgitakse taotleja töötajate arv, kes tegelevad toetatava tegevuse elluviimisega.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8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57206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Koolitatute arvuks märgitakse inimeste arv, keda planeeritakse koolitada (eraldi naised/mehed)</a:t>
            </a:r>
          </a:p>
          <a:p>
            <a:r>
              <a:rPr lang="et-EE" dirty="0" smtClean="0"/>
              <a:t>Koostöö tegevustes osalevate ettevõtjate arvuks märgitakse mitu äriühingut, sihtasutust, füüsilisest isikust ettevõtjat ja mittetulundusühingut planeeritakse kaasata koostöö tegevustesse-</a:t>
            </a:r>
            <a:r>
              <a:rPr lang="et-EE" baseline="0" dirty="0" smtClean="0"/>
              <a:t> </a:t>
            </a:r>
            <a:r>
              <a:rPr lang="et-EE" dirty="0" smtClean="0"/>
              <a:t>otseselt ei ole uuring ega tavapärase koolituse või seminari läbiviimine, kuid mille tegemisel kaasatakse erinevaid osapooli nagu näiteks õppereis, kodanikuteaduse projekt, taibutalgud (</a:t>
            </a:r>
            <a:r>
              <a:rPr lang="et-EE" dirty="0" err="1" smtClean="0"/>
              <a:t>hackathon</a:t>
            </a:r>
            <a:r>
              <a:rPr lang="et-EE" dirty="0" smtClean="0"/>
              <a:t>) või teised uuendusmeelsed </a:t>
            </a:r>
            <a:r>
              <a:rPr lang="et-EE" dirty="0" err="1" smtClean="0"/>
              <a:t>koostoimelised</a:t>
            </a:r>
            <a:r>
              <a:rPr lang="et-EE" dirty="0" smtClean="0"/>
              <a:t> tegevused. </a:t>
            </a:r>
          </a:p>
          <a:p>
            <a:r>
              <a:rPr lang="et-EE" dirty="0" smtClean="0"/>
              <a:t>Taotlemisel</a:t>
            </a:r>
            <a:r>
              <a:rPr lang="et-EE" baseline="0" dirty="0" smtClean="0"/>
              <a:t> märgitakse tulemusnäitajate prognoos (sisestus peab olema võimalikult realistlik, väärtusi kasutatakse taotluste hindamisel ja hilisemalt oodatakse taotlejalt nende saavutamist).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9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112642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Hindepunkte</a:t>
            </a:r>
            <a:r>
              <a:rPr lang="et-EE" baseline="0" dirty="0" smtClean="0"/>
              <a:t> on võimalik saada 0 kuni 3 </a:t>
            </a:r>
          </a:p>
          <a:p>
            <a:r>
              <a:rPr lang="et-EE" baseline="0" dirty="0" smtClean="0"/>
              <a:t>alla 30% = 0</a:t>
            </a:r>
          </a:p>
          <a:p>
            <a:r>
              <a:rPr lang="et-EE" baseline="0" dirty="0" smtClean="0"/>
              <a:t>30-50% = 1</a:t>
            </a:r>
          </a:p>
          <a:p>
            <a:r>
              <a:rPr lang="et-EE" baseline="0" dirty="0" smtClean="0"/>
              <a:t>51-75% = 2</a:t>
            </a:r>
          </a:p>
          <a:p>
            <a:r>
              <a:rPr lang="et-EE" baseline="0" dirty="0" smtClean="0"/>
              <a:t>76-90% = 3</a:t>
            </a:r>
          </a:p>
          <a:p>
            <a:r>
              <a:rPr lang="et-EE" baseline="0" dirty="0" smtClean="0"/>
              <a:t>Euroopa Liidu ühise tulemusnäitaja all ehk kasu saavate inimeste arvust. Kasu saavate inimeste arvuks on sektoris hõivatud inimeste arv, keda planeeritakse taotletava toetuse raames koolitada.</a:t>
            </a:r>
          </a:p>
          <a:p>
            <a:r>
              <a:rPr lang="et-EE" dirty="0" smtClean="0"/>
              <a:t>Hindamisel võetakse aluseks 20.22. aasta ametlik statistika sektoris hõivatud isikute kohta. 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10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2941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74688" y="2125663"/>
            <a:ext cx="7650162" cy="1465262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49375" y="3876675"/>
            <a:ext cx="6300788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laadi muutmiseks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D978CB-D379-4D3E-AD51-C952ED221A75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053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5814EE-1AFA-4908-9646-63BBFE75EF41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5903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04025" y="301625"/>
            <a:ext cx="1512168" cy="5980113"/>
          </a:xfrm>
        </p:spPr>
        <p:txBody>
          <a:bodyPr vert="eaVert"/>
          <a:lstStyle/>
          <a:p>
            <a:r>
              <a:rPr lang="et-EE" dirty="0" smtClean="0"/>
              <a:t>Muutke tiitli laadi</a:t>
            </a:r>
            <a:endParaRPr lang="en-US" dirty="0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156771" cy="5980113"/>
          </a:xfrm>
        </p:spPr>
        <p:txBody>
          <a:bodyPr vert="eaVert"/>
          <a:lstStyle/>
          <a:p>
            <a:pPr lvl="0"/>
            <a:r>
              <a:rPr lang="et-EE" dirty="0" smtClean="0"/>
              <a:t>Muutke teksti laade</a:t>
            </a:r>
          </a:p>
          <a:p>
            <a:pPr lvl="1"/>
            <a:r>
              <a:rPr lang="et-EE" dirty="0" smtClean="0"/>
              <a:t>Teine tase</a:t>
            </a:r>
          </a:p>
          <a:p>
            <a:pPr lvl="2"/>
            <a:r>
              <a:rPr lang="et-EE" dirty="0" smtClean="0"/>
              <a:t>Kolmas tase</a:t>
            </a:r>
          </a:p>
          <a:p>
            <a:pPr lvl="3"/>
            <a:r>
              <a:rPr lang="et-EE" dirty="0" smtClean="0"/>
              <a:t>Neljas tase</a:t>
            </a:r>
          </a:p>
          <a:p>
            <a:pPr lvl="4"/>
            <a:r>
              <a:rPr lang="et-EE" dirty="0" smtClean="0"/>
              <a:t>Viies tase</a:t>
            </a:r>
            <a:endParaRPr lang="en-US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D245DB-0FEE-47BB-BA83-56F132CD4E85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14626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handatud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028979" cy="126047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34AFCCB4-A273-4296-A4AC-1277F36479C6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29553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A077C1-AD36-437D-A357-83C0FB8CF36F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07231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11200" y="4395788"/>
            <a:ext cx="76485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11200" y="2898775"/>
            <a:ext cx="76485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0F7983-E769-422E-A410-E8E4EE53C2A1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5484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3924523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9769" y="1764085"/>
            <a:ext cx="4032449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F7FBC1-1E05-4772-BBF8-2E691503A362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14770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4638"/>
            <a:ext cx="8101012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49263" y="1531938"/>
            <a:ext cx="3976687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263" y="2170113"/>
            <a:ext cx="3976687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572000" y="1531938"/>
            <a:ext cx="397827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572000" y="2170113"/>
            <a:ext cx="3978275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9" name="Slaidinumbri kohatäid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07F9B2-E259-476C-AC0C-02CEB89CBB7C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9513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4617E69-1F1E-437C-A16C-6A9C5A41203A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3759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F86B7C-9D50-4D36-8093-D7E281ACD0B0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51964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3050"/>
            <a:ext cx="2962275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17900" y="273050"/>
            <a:ext cx="5032375" cy="5837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49263" y="1431925"/>
            <a:ext cx="2962275" cy="4678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DCDA69-4B48-4392-8E4E-3225A37EFC46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2655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63713" y="4787900"/>
            <a:ext cx="5400675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63713" y="611188"/>
            <a:ext cx="5400675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63713" y="5353050"/>
            <a:ext cx="54006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36B476-2438-4696-9EE1-164833E8593E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88960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795697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7956971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209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the outline text format</a:t>
            </a:r>
          </a:p>
          <a:p>
            <a:pPr lvl="1"/>
            <a:r>
              <a:rPr lang="en-US" altLang="en-US" dirty="0" smtClean="0"/>
              <a:t>Second Outline Level</a:t>
            </a:r>
          </a:p>
          <a:p>
            <a:pPr lvl="2"/>
            <a:r>
              <a:rPr lang="en-US" altLang="en-US" dirty="0" smtClean="0"/>
              <a:t>Third Outline Level</a:t>
            </a:r>
          </a:p>
          <a:p>
            <a:pPr lvl="3"/>
            <a:r>
              <a:rPr lang="en-US" altLang="en-US" dirty="0" smtClean="0"/>
              <a:t>Fourth Outline Level</a:t>
            </a:r>
          </a:p>
          <a:p>
            <a:pPr lvl="4"/>
            <a:r>
              <a:rPr lang="en-US" altLang="en-US" dirty="0" smtClean="0"/>
              <a:t>Fifth Outline Level</a:t>
            </a:r>
          </a:p>
          <a:p>
            <a:pPr lvl="4"/>
            <a:r>
              <a:rPr lang="en-US" altLang="en-US" dirty="0" smtClean="0"/>
              <a:t>Sixth Outline Level</a:t>
            </a:r>
          </a:p>
          <a:p>
            <a:pPr lvl="4"/>
            <a:r>
              <a:rPr lang="en-US" altLang="en-US" dirty="0" smtClean="0"/>
              <a:t>Seventh Outline Level</a:t>
            </a:r>
          </a:p>
          <a:p>
            <a:pPr lvl="4"/>
            <a:r>
              <a:rPr lang="en-US" altLang="en-US" dirty="0" smtClean="0"/>
              <a:t>Eighth Outline Level</a:t>
            </a:r>
          </a:p>
          <a:p>
            <a:pPr lvl="4"/>
            <a:r>
              <a:rPr lang="en-US" altLang="en-US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04F49A80-4DB2-4386-B9CF-FA33CCF05769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2pPr>
      <a:lvl3pPr marL="11430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3pPr>
      <a:lvl4pPr marL="16002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4pPr>
      <a:lvl5pPr marL="20574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5pPr>
      <a:lvl6pPr marL="25146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6pPr>
      <a:lvl7pPr marL="29718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7pPr>
      <a:lvl8pPr marL="34290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8pPr>
      <a:lvl9pPr marL="38862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9pPr>
    </p:titleStyle>
    <p:bodyStyle>
      <a:lvl1pPr marL="342900" indent="-342900" algn="l" defTabSz="449263" rtl="0" eaLnBrk="1" fontAlgn="base" hangingPunct="1">
        <a:lnSpc>
          <a:spcPct val="97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7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45855"/>
              </p:ext>
            </p:extLst>
          </p:nvPr>
        </p:nvGraphicFramePr>
        <p:xfrm>
          <a:off x="0" y="0"/>
          <a:ext cx="9002713" cy="1800225"/>
        </p:xfrm>
        <a:graphic>
          <a:graphicData uri="http://schemas.openxmlformats.org/drawingml/2006/table">
            <a:tbl>
              <a:tblPr/>
              <a:tblGrid>
                <a:gridCol w="9002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00225">
                <a:tc>
                  <a:txBody>
                    <a:bodyPr/>
                    <a:lstStyle>
                      <a:lvl1pPr>
                        <a:spcAft>
                          <a:spcPts val="1413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8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4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0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t-EE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boto Condensed" charset="0"/>
                        <a:ea typeface="Microsoft YaHei" charset="-122"/>
                      </a:endParaRPr>
                    </a:p>
                  </a:txBody>
                  <a:tcPr marL="90000" marR="90000" marT="53603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827361" y="1773589"/>
            <a:ext cx="7703295" cy="2726800"/>
          </a:xfrm>
          <a:ln/>
        </p:spPr>
        <p:txBody>
          <a:bodyPr tIns="165186" anchor="t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sz="5400" b="1" dirty="0" smtClean="0">
                <a:solidFill>
                  <a:schemeClr val="bg1"/>
                </a:solidFill>
              </a:rPr>
              <a:t/>
            </a:r>
            <a:br>
              <a:rPr lang="et-EE" sz="5400" b="1" dirty="0" smtClean="0">
                <a:solidFill>
                  <a:schemeClr val="bg1"/>
                </a:solidFill>
              </a:rPr>
            </a:br>
            <a:r>
              <a:rPr lang="et-EE" sz="5400" b="1" dirty="0" smtClean="0">
                <a:solidFill>
                  <a:schemeClr val="bg1"/>
                </a:solidFill>
              </a:rPr>
              <a:t>Teadmussiirdetoetus</a:t>
            </a:r>
            <a:endParaRPr lang="et-EE" altLang="en-US" sz="5400" b="1" dirty="0">
              <a:solidFill>
                <a:schemeClr val="bg1"/>
              </a:solidFill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99369" y="4500389"/>
            <a:ext cx="7199313" cy="151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82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9pPr>
          </a:lstStyle>
          <a:p>
            <a:r>
              <a:rPr lang="et-EE" altLang="en-US" sz="2000" dirty="0" smtClean="0">
                <a:solidFill>
                  <a:srgbClr val="FFFFFF"/>
                </a:solidFill>
              </a:rPr>
              <a:t>Annika Teino</a:t>
            </a:r>
          </a:p>
          <a:p>
            <a:r>
              <a:rPr lang="et-EE" altLang="en-US" sz="2000" dirty="0" smtClean="0">
                <a:solidFill>
                  <a:srgbClr val="FFFFFF"/>
                </a:solidFill>
              </a:rPr>
              <a:t>Kalamajandusosakond</a:t>
            </a:r>
          </a:p>
          <a:p>
            <a:endParaRPr lang="et-EE" altLang="en-US" sz="2000" dirty="0">
              <a:solidFill>
                <a:srgbClr val="FFFFFF"/>
              </a:solidFill>
            </a:endParaRPr>
          </a:p>
          <a:p>
            <a:endParaRPr lang="et-EE" altLang="en-US" sz="2000" dirty="0">
              <a:solidFill>
                <a:srgbClr val="FFFFFF"/>
              </a:solidFill>
            </a:endParaRPr>
          </a:p>
          <a:p>
            <a:r>
              <a:rPr lang="et-EE" altLang="en-US" sz="2000" dirty="0" smtClean="0">
                <a:solidFill>
                  <a:srgbClr val="FFFFFF"/>
                </a:solidFill>
              </a:rPr>
              <a:t>24.05.2023</a:t>
            </a:r>
            <a:endParaRPr lang="et-EE" altLang="en-US" sz="2000" dirty="0">
              <a:solidFill>
                <a:srgbClr val="FFFFFF"/>
              </a:solidFill>
            </a:endParaRPr>
          </a:p>
        </p:txBody>
      </p:sp>
      <p:pic>
        <p:nvPicPr>
          <p:cNvPr id="7" name="Picture 6" descr="https://valitsus.ee/sites/default/files/logo-files/bw/web/rgb/maaeluministeerium_3lovi_est_rgb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44" y="323925"/>
            <a:ext cx="2800350" cy="1120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</a:t>
            </a:r>
            <a:r>
              <a:rPr lang="et-EE" sz="3200" b="1" dirty="0" smtClean="0">
                <a:solidFill>
                  <a:srgbClr val="0070C0"/>
                </a:solidFill>
              </a:rPr>
              <a:t>2027 teadmussiirdetoetuse hindamiskriteeriumid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t-EE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Esimene hindamiskriteerium</a:t>
            </a:r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/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Tegevuse </a:t>
            </a:r>
            <a:r>
              <a:rPr lang="et-EE" dirty="0">
                <a:latin typeface="Times New Roman" panose="02020603050405020304" pitchFamily="18" charset="0"/>
                <a:ea typeface="Times New Roman" panose="02020603050405020304" pitchFamily="18" charset="0"/>
              </a:rPr>
              <a:t>mõju ulatus meetme </a:t>
            </a:r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eesmärkide saavutamisse.</a:t>
            </a:r>
            <a:r>
              <a:rPr lang="et-EE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t-EE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Kriteeriumiga hinnatakse </a:t>
            </a:r>
            <a:r>
              <a:rPr lang="et-EE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tegevuse panust meetme tulemusnäitajatesse ehk mitu inimest saab tegevusest </a:t>
            </a:r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kasu.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1293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teadmussiirdetoetuse hindamiskriteeriumid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b="1" dirty="0" smtClean="0"/>
              <a:t>Esimene hindamiskriteerium</a:t>
            </a:r>
          </a:p>
          <a:p>
            <a:r>
              <a:rPr lang="et-EE" sz="2400" dirty="0" smtClean="0"/>
              <a:t>1</a:t>
            </a:r>
            <a:r>
              <a:rPr lang="et-EE" sz="2400" dirty="0"/>
              <a:t>) null punkti, kui tegevuse käigus korraldatakse koolitusi alla 30 protsendile valdkonnas tegutsevale inimesele;</a:t>
            </a:r>
          </a:p>
          <a:p>
            <a:r>
              <a:rPr lang="et-EE" sz="2400" dirty="0"/>
              <a:t>1) üks punkt, kui tegevuse käigus korraldatakse koolitusi 25 30 kuni 50 protsendile valdkonnas tegutsevale inimesele;</a:t>
            </a:r>
          </a:p>
          <a:p>
            <a:r>
              <a:rPr lang="et-EE" sz="2400" dirty="0"/>
              <a:t>2) kaks punkti, kui tegevuse käigus korraldatakse koolitusi 51 kuni 75 protsendile valdkonnas tegutsevale inimesele;</a:t>
            </a:r>
          </a:p>
          <a:p>
            <a:r>
              <a:rPr lang="et-EE" sz="2400" dirty="0"/>
              <a:t>3) kolm punkti, kui tegevuse käigus korraldatakse koolitusi 76 kuni 90 protsendile valdkonnas tegutsevale inimesele</a:t>
            </a:r>
          </a:p>
          <a:p>
            <a:endParaRPr lang="et-EE" sz="1600" dirty="0"/>
          </a:p>
        </p:txBody>
      </p:sp>
    </p:spTree>
    <p:extLst>
      <p:ext uri="{BB962C8B-B14F-4D97-AF65-F5344CB8AC3E}">
        <p14:creationId xmlns:p14="http://schemas.microsoft.com/office/powerpoint/2010/main" val="426318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teadmussiirdetoetuse hindamiskriteeriumid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b="1" dirty="0" smtClean="0"/>
          </a:p>
          <a:p>
            <a:r>
              <a:rPr lang="et-EE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Teine hindamiskriteerium</a:t>
            </a:r>
          </a:p>
          <a:p>
            <a:r>
              <a:rPr lang="et-EE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Tegevuse kulutõhusus.</a:t>
            </a:r>
            <a:endParaRPr lang="et-EE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/>
            <a:r>
              <a:rPr lang="et-EE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Kriteeriumiga hinnatakse taotluses kavandatud tegevuste eelarvet</a:t>
            </a:r>
            <a:endParaRPr lang="et-EE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teadmussiirdetoetuse hindamiskriteeriumid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t-EE" b="1" dirty="0" smtClean="0"/>
              <a:t>Teine hindamiskriteerium</a:t>
            </a:r>
          </a:p>
          <a:p>
            <a:r>
              <a:rPr lang="et-EE" sz="2800" dirty="0"/>
              <a:t> 1) null punkti, kui tegevuse elluviimise kulud ei ole realistlikud võrreldes sama töö või teenuse turuhindadega või kui ei ole aru saada, milliste arvutuste ja hinnangute alusel on eelarve koostatud;</a:t>
            </a:r>
          </a:p>
          <a:p>
            <a:r>
              <a:rPr lang="et-EE" sz="2800" dirty="0"/>
              <a:t>  2) üks punkt, kui tegevuse elluviimise kulud on realistlikud ja on arusaadav, milliste arvutuste ja hinnangute alusel on eelarve koostatud, ning eelarves sisalduvad kulud on tegevuse elluviimiseks vajalikud ja mõistlikud</a:t>
            </a:r>
          </a:p>
        </p:txBody>
      </p:sp>
    </p:spTree>
    <p:extLst>
      <p:ext uri="{BB962C8B-B14F-4D97-AF65-F5344CB8AC3E}">
        <p14:creationId xmlns:p14="http://schemas.microsoft.com/office/powerpoint/2010/main" val="2137100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teadmussiirdetoetuse hindamiskriteeriumid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Kolmas hindamiskriteerium</a:t>
            </a:r>
          </a:p>
          <a:p>
            <a:pPr marL="0" indent="0">
              <a:tabLst>
                <a:tab pos="0" algn="l"/>
              </a:tabLst>
            </a:pPr>
            <a:r>
              <a:rPr lang="et-EE" dirty="0" smtClean="0"/>
              <a:t>Taotleja varasem kogemus sarnaste tegevuste elluviimisel.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168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teadmussiirdetoetuse hindamiskriteeriumid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b="1" dirty="0"/>
              <a:t>Kolmas </a:t>
            </a:r>
            <a:r>
              <a:rPr lang="et-EE" b="1" dirty="0" smtClean="0"/>
              <a:t>hindamiskriteerium</a:t>
            </a:r>
            <a:endParaRPr lang="et-EE" sz="2000" kern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lvl="0" indent="0" ea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</a:pPr>
            <a:r>
              <a:rPr lang="et-EE" sz="2400" kern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</a:t>
            </a:r>
            <a:r>
              <a:rPr lang="et-EE" sz="2400" kern="12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) null punkti, kui taotlejal puudub varasem kogemus § 3 lõikes  2 sätestatud tegevuste elluviimisel;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</a:pPr>
            <a:r>
              <a:rPr lang="et-EE" sz="2400" kern="12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2) üks punkt, kui taotlejal on varasem kogemus § 3 lõikes 2 sätestatud ühe kuni kahe tegevuse elluviimisel;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</a:pPr>
            <a:r>
              <a:rPr lang="et-EE" sz="2400" kern="12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3) kaks punkti, kui taotlejal on varasem kogemus § 3 lõikes 2 sätestatud kahe kolme kuni nelja tegevuse elluviimisel;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</a:pPr>
            <a:r>
              <a:rPr lang="et-EE" sz="2400" kern="12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4) kolm punkti, kui taotlejal on varasem kogemus § 3 lõikes 2 sätestatud kolme viie kuni kuue tegevuse elluviimisel.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54337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teadmussiirdetoetuse hindamiskriteeriumid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Neljas hindamiskriteerium</a:t>
            </a:r>
          </a:p>
          <a:p>
            <a:pPr marL="0" indent="0"/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Taotleja soovi </a:t>
            </a:r>
            <a:r>
              <a:rPr lang="et-EE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pakkuda </a:t>
            </a:r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terviklikku teenust </a:t>
            </a:r>
            <a:r>
              <a:rPr lang="et-EE" dirty="0">
                <a:latin typeface="Times New Roman" panose="02020603050405020304" pitchFamily="18" charset="0"/>
                <a:ea typeface="Times New Roman" panose="02020603050405020304" pitchFamily="18" charset="0"/>
              </a:rPr>
              <a:t>kõigis </a:t>
            </a:r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kolmes meetmes (kalapüük, vesiviljelus, vee-elusressursside </a:t>
            </a:r>
            <a:r>
              <a:rPr lang="et-EE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väärindamine</a:t>
            </a:r>
            <a:r>
              <a:rPr lang="et-EE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3507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t-EE" b="1" dirty="0"/>
              <a:t>Neljas hindamiskriteerium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t-EE" dirty="0" smtClean="0"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t-EE" dirty="0" smtClean="0">
                <a:ea typeface="Times New Roman" panose="02020603050405020304" pitchFamily="18" charset="0"/>
              </a:rPr>
              <a:t>1</a:t>
            </a:r>
            <a:r>
              <a:rPr lang="et-EE" dirty="0">
                <a:ea typeface="Times New Roman" panose="02020603050405020304" pitchFamily="18" charset="0"/>
              </a:rPr>
              <a:t>)</a:t>
            </a:r>
            <a:r>
              <a:rPr lang="et-EE" dirty="0">
                <a:ea typeface="Calibri" panose="020F0502020204030204" pitchFamily="34" charset="0"/>
              </a:rPr>
              <a:t> </a:t>
            </a:r>
            <a:r>
              <a:rPr lang="et-EE" dirty="0">
                <a:ea typeface="Times New Roman" panose="02020603050405020304" pitchFamily="18" charset="0"/>
              </a:rPr>
              <a:t>üks punkt, kui taotleja on esitanud toetuse taotluse ühes meetmes; </a:t>
            </a:r>
            <a:endParaRPr lang="et-EE" kern="50" dirty="0"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t-EE" dirty="0">
                <a:ea typeface="Times New Roman" panose="02020603050405020304" pitchFamily="18" charset="0"/>
              </a:rPr>
              <a:t>2)</a:t>
            </a:r>
            <a:r>
              <a:rPr lang="et-EE" dirty="0">
                <a:ea typeface="Calibri" panose="020F0502020204030204" pitchFamily="34" charset="0"/>
              </a:rPr>
              <a:t> </a:t>
            </a:r>
            <a:r>
              <a:rPr lang="et-EE" dirty="0">
                <a:ea typeface="Times New Roman" panose="02020603050405020304" pitchFamily="18" charset="0"/>
              </a:rPr>
              <a:t>kaks punkti,</a:t>
            </a:r>
            <a:r>
              <a:rPr lang="et-EE" dirty="0">
                <a:ea typeface="Calibri" panose="020F0502020204030204" pitchFamily="34" charset="0"/>
              </a:rPr>
              <a:t> </a:t>
            </a:r>
            <a:r>
              <a:rPr lang="et-EE" dirty="0">
                <a:ea typeface="Times New Roman" panose="02020603050405020304" pitchFamily="18" charset="0"/>
              </a:rPr>
              <a:t>kui taotleja on esitanud toetuse taotlused kahes  meetmes;</a:t>
            </a:r>
            <a:endParaRPr lang="et-EE" kern="50" dirty="0"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t-EE" dirty="0">
                <a:ea typeface="Times New Roman" panose="02020603050405020304" pitchFamily="18" charset="0"/>
              </a:rPr>
              <a:t>3)</a:t>
            </a:r>
            <a:r>
              <a:rPr lang="et-EE" dirty="0">
                <a:ea typeface="Calibri" panose="020F0502020204030204" pitchFamily="34" charset="0"/>
              </a:rPr>
              <a:t> </a:t>
            </a:r>
            <a:r>
              <a:rPr lang="et-EE" dirty="0">
                <a:ea typeface="Times New Roman" panose="02020603050405020304" pitchFamily="18" charset="0"/>
              </a:rPr>
              <a:t>kolm punkti, kui taotleja on esitanud toetuse taotlused kolmes meetmes.</a:t>
            </a:r>
            <a:endParaRPr lang="et-EE" kern="50" dirty="0">
              <a:ea typeface="SimSun" panose="02010600030101010101" pitchFamily="2" charset="-122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49194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Hinnatakse ainult nõuetekohaseid taotlusi.</a:t>
            </a:r>
          </a:p>
          <a:p>
            <a:pPr marL="0" indent="0"/>
            <a:r>
              <a:rPr lang="et-EE" dirty="0" smtClean="0"/>
              <a:t>Iga taotlusvooru kohta koostatakse paremusjärjestus.</a:t>
            </a:r>
          </a:p>
          <a:p>
            <a:pPr marL="0" indent="0"/>
            <a:r>
              <a:rPr lang="et-EE" dirty="0" smtClean="0"/>
              <a:t>Igas taotlusvoorus loetakse parimaks taotluseks suurima koondhinde saanud taotlus.</a:t>
            </a:r>
          </a:p>
          <a:p>
            <a:pPr marL="0" indent="0"/>
            <a:r>
              <a:rPr lang="et-EE" dirty="0" smtClean="0"/>
              <a:t>Võrdsete hindepunktidega taotluste puhul eelistatakse ajaliselt varem esitatud taotlust.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889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t-EE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Taotluse rahuldamise või rahuldamata jätmise otsuse teeb PRIA</a:t>
            </a:r>
            <a:r>
              <a:rPr lang="et-EE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35 </a:t>
            </a:r>
            <a:r>
              <a:rPr lang="et-EE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tööpäeva jooksul arvates taotluse </a:t>
            </a:r>
            <a:r>
              <a:rPr lang="et-EE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esitamisest.</a:t>
            </a:r>
          </a:p>
          <a:p>
            <a:pPr marL="0" indent="0"/>
            <a:r>
              <a:rPr lang="et-EE" dirty="0" smtClean="0">
                <a:solidFill>
                  <a:srgbClr val="202020"/>
                </a:solidFill>
                <a:latin typeface="Times New Roman" panose="02020603050405020304" pitchFamily="18" charset="0"/>
              </a:rPr>
              <a:t>Eeltoodud otsus tehakse taotlejale teatavaks kümne tööpäeva jooksul.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163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		</a:t>
            </a:r>
            <a:endParaRPr lang="et-EE" dirty="0" smtClean="0"/>
          </a:p>
          <a:p>
            <a:r>
              <a:rPr lang="et-EE" dirty="0" smtClean="0"/>
              <a:t>M</a:t>
            </a:r>
            <a:r>
              <a:rPr lang="nn-NO" dirty="0" smtClean="0"/>
              <a:t>eetmemääruse </a:t>
            </a:r>
            <a:r>
              <a:rPr lang="nn-NO" dirty="0"/>
              <a:t>allkirjastamine </a:t>
            </a:r>
            <a:r>
              <a:rPr lang="nn-NO" dirty="0" smtClean="0"/>
              <a:t>juuni</a:t>
            </a:r>
            <a:r>
              <a:rPr lang="et-EE" dirty="0"/>
              <a:t> </a:t>
            </a:r>
            <a:r>
              <a:rPr lang="et-EE" dirty="0" smtClean="0"/>
              <a:t>- juuli</a:t>
            </a:r>
            <a:r>
              <a:rPr lang="nn-NO" dirty="0" smtClean="0"/>
              <a:t> </a:t>
            </a:r>
            <a:r>
              <a:rPr lang="nn-NO" dirty="0"/>
              <a:t>2023	</a:t>
            </a:r>
            <a:endParaRPr lang="et-EE" dirty="0" smtClean="0"/>
          </a:p>
          <a:p>
            <a:r>
              <a:rPr lang="et-EE" dirty="0" smtClean="0"/>
              <a:t>T</a:t>
            </a:r>
            <a:r>
              <a:rPr lang="nn-NO" dirty="0" smtClean="0"/>
              <a:t>aotlusvoor </a:t>
            </a:r>
            <a:r>
              <a:rPr lang="nn-NO" dirty="0"/>
              <a:t>III kvartal 2023 (</a:t>
            </a:r>
            <a:r>
              <a:rPr lang="nn-NO" dirty="0" smtClean="0"/>
              <a:t>juuli</a:t>
            </a:r>
            <a:r>
              <a:rPr lang="et-EE" dirty="0" smtClean="0"/>
              <a:t> - august</a:t>
            </a:r>
            <a:r>
              <a:rPr lang="nn-NO" dirty="0" smtClean="0"/>
              <a:t>)</a:t>
            </a:r>
            <a:endParaRPr lang="et-EE" dirty="0" smtClean="0"/>
          </a:p>
          <a:p>
            <a:endParaRPr lang="et-EE" dirty="0"/>
          </a:p>
          <a:p>
            <a:r>
              <a:rPr lang="et-EE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Meetme kogu eelarve on kokku 8 657 000 eurot</a:t>
            </a:r>
            <a:r>
              <a:rPr lang="et-EE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229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9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74582"/>
              </p:ext>
            </p:extLst>
          </p:nvPr>
        </p:nvGraphicFramePr>
        <p:xfrm>
          <a:off x="0" y="0"/>
          <a:ext cx="9002713" cy="1800225"/>
        </p:xfrm>
        <a:graphic>
          <a:graphicData uri="http://schemas.openxmlformats.org/drawingml/2006/table">
            <a:tbl>
              <a:tblPr/>
              <a:tblGrid>
                <a:gridCol w="9002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00225">
                <a:tc>
                  <a:txBody>
                    <a:bodyPr/>
                    <a:lstStyle>
                      <a:lvl1pPr>
                        <a:spcAft>
                          <a:spcPts val="1413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8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4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0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t-EE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boto Condensed" charset="0"/>
                        <a:ea typeface="Microsoft YaHei" charset="-122"/>
                      </a:endParaRPr>
                    </a:p>
                  </a:txBody>
                  <a:tcPr marL="90000" marR="90000" marT="53603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>
          <a:xfrm>
            <a:off x="1403350" y="2339975"/>
            <a:ext cx="2447925" cy="612775"/>
          </a:xfrm>
          <a:ln/>
        </p:spPr>
        <p:txBody>
          <a:bodyPr tIns="156492" anchor="t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t-EE" altLang="en-US" sz="5400" dirty="0" smtClean="0">
                <a:solidFill>
                  <a:srgbClr val="FFFFFF"/>
                </a:solidFill>
              </a:rPr>
              <a:t/>
            </a:r>
            <a:br>
              <a:rPr lang="et-EE" altLang="en-US" sz="5400" dirty="0" smtClean="0">
                <a:solidFill>
                  <a:srgbClr val="FFFFFF"/>
                </a:solidFill>
              </a:rPr>
            </a:br>
            <a:r>
              <a:rPr lang="et-EE" altLang="en-US" sz="5400" dirty="0">
                <a:solidFill>
                  <a:srgbClr val="FFFFFF"/>
                </a:solidFill>
              </a:rPr>
              <a:t/>
            </a:r>
            <a:br>
              <a:rPr lang="et-EE" altLang="en-US" sz="5400" dirty="0">
                <a:solidFill>
                  <a:srgbClr val="FFFFFF"/>
                </a:solidFill>
              </a:rPr>
            </a:br>
            <a:r>
              <a:rPr lang="et-EE" altLang="en-US" sz="5400" dirty="0" smtClean="0">
                <a:solidFill>
                  <a:srgbClr val="FFFFFF"/>
                </a:solidFill>
              </a:rPr>
              <a:t>Aitäh!</a:t>
            </a:r>
            <a:endParaRPr lang="et-EE" altLang="en-US" sz="5400" dirty="0">
              <a:solidFill>
                <a:srgbClr val="FFFFFF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403425" y="4664599"/>
            <a:ext cx="7199313" cy="92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82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9pPr>
          </a:lstStyle>
          <a:p>
            <a:endParaRPr lang="et-EE" altLang="en-US" sz="2000" dirty="0" smtClean="0">
              <a:solidFill>
                <a:srgbClr val="FFFFFF"/>
              </a:solidFill>
            </a:endParaRPr>
          </a:p>
        </p:txBody>
      </p:sp>
      <p:pic>
        <p:nvPicPr>
          <p:cNvPr id="6" name="Picture 5" descr="https://valitsus.ee/sites/default/files/logo-files/bw/web/rgb/maaeluministeerium_3lovi_est_rgb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21" y="323925"/>
            <a:ext cx="2800350" cy="1120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21" y="301625"/>
            <a:ext cx="8208912" cy="1260475"/>
          </a:xfrm>
        </p:spPr>
        <p:txBody>
          <a:bodyPr/>
          <a:lstStyle/>
          <a:p>
            <a:pPr algn="ctr"/>
            <a:r>
              <a:rPr lang="et-EE" sz="3200" b="1" dirty="0" smtClean="0">
                <a:solidFill>
                  <a:srgbClr val="0070C0"/>
                </a:solidFill>
              </a:rPr>
              <a:t>Perioodi 2021- 2027 teadmussiirdetoetus</a:t>
            </a:r>
            <a:br>
              <a:rPr lang="et-EE" sz="3200" b="1" dirty="0" smtClean="0">
                <a:solidFill>
                  <a:srgbClr val="0070C0"/>
                </a:solidFill>
              </a:rPr>
            </a:br>
            <a:endParaRPr lang="et-EE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t-E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    Kalapüügi </a:t>
            </a:r>
            <a:r>
              <a:rPr lang="et-EE" dirty="0"/>
              <a:t>teadmussiirdetoetus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    Vesiviljeluse teadmussiirdetoetus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    Vee-elusressursside </a:t>
            </a:r>
            <a:r>
              <a:rPr lang="et-EE" dirty="0" err="1"/>
              <a:t>väärindamise</a:t>
            </a:r>
            <a:r>
              <a:rPr lang="et-EE" dirty="0"/>
              <a:t>     teadmussiirdetoetus</a:t>
            </a:r>
          </a:p>
          <a:p>
            <a:pPr marL="0" indent="0" algn="ctr"/>
            <a:endParaRPr lang="et-EE" b="1" dirty="0" smtClean="0"/>
          </a:p>
        </p:txBody>
      </p:sp>
    </p:spTree>
    <p:extLst>
      <p:ext uri="{BB962C8B-B14F-4D97-AF65-F5344CB8AC3E}">
        <p14:creationId xmlns:p14="http://schemas.microsoft.com/office/powerpoint/2010/main" val="173161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</a:t>
            </a:r>
            <a:endParaRPr lang="et-E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Teadmiste tõstmine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Koostöö edendamine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Kalanduse maine parendamine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Avalikkuse teadlikkuse tõstmine kalandusest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Koostöö kohalike tegevusrühmadega ja </a:t>
            </a:r>
            <a:r>
              <a:rPr lang="et-EE" sz="2800" dirty="0" smtClean="0"/>
              <a:t>tegevusrühmade tegevuse </a:t>
            </a:r>
            <a:r>
              <a:rPr lang="et-EE" sz="2800" dirty="0" err="1"/>
              <a:t>võimestamine</a:t>
            </a:r>
            <a:r>
              <a:rPr lang="et-EE" sz="2800" dirty="0"/>
              <a:t> nii siseriiklikult kui rahvusvaheliselt. </a:t>
            </a:r>
          </a:p>
          <a:p>
            <a:endParaRPr lang="et-EE" sz="2800" dirty="0" smtClean="0"/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35293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>
                <a:solidFill>
                  <a:srgbClr val="0070C0"/>
                </a:solidFill>
              </a:rPr>
              <a:t>Perioodi 2021- 2027 teadmussiirdetoetus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Kaudse kulu hüvitamine</a:t>
            </a:r>
            <a:endParaRPr lang="et-EE" b="1" dirty="0"/>
          </a:p>
          <a:p>
            <a:pPr marL="0" indent="0"/>
            <a:r>
              <a:rPr lang="et-EE" dirty="0" smtClean="0"/>
              <a:t>Toetatava tegevuse käigus tekkinud kaudne kulu hüvitatakse ühtse määra alusel, mis on % abikõlblikest otsestest kuludest.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0494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teadmussiirdetoetus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fi-FI" dirty="0" err="1"/>
              <a:t>Kulud</a:t>
            </a:r>
            <a:r>
              <a:rPr lang="fi-FI" dirty="0"/>
              <a:t> </a:t>
            </a:r>
            <a:r>
              <a:rPr lang="fi-FI" dirty="0" err="1"/>
              <a:t>loetakse</a:t>
            </a:r>
            <a:r>
              <a:rPr lang="fi-FI" dirty="0"/>
              <a:t> </a:t>
            </a:r>
            <a:r>
              <a:rPr lang="fi-FI" dirty="0" err="1"/>
              <a:t>abikõlblikuks</a:t>
            </a:r>
            <a:r>
              <a:rPr lang="fi-FI" dirty="0"/>
              <a:t> </a:t>
            </a:r>
            <a:r>
              <a:rPr lang="fi-FI" dirty="0" err="1"/>
              <a:t>alates</a:t>
            </a:r>
            <a:r>
              <a:rPr lang="fi-FI" dirty="0"/>
              <a:t> 2023. </a:t>
            </a:r>
            <a:r>
              <a:rPr lang="fi-FI" dirty="0" err="1"/>
              <a:t>aasta</a:t>
            </a:r>
            <a:r>
              <a:rPr lang="fi-FI" dirty="0"/>
              <a:t> 1. </a:t>
            </a:r>
            <a:r>
              <a:rPr lang="fi-FI" dirty="0" err="1"/>
              <a:t>juulist</a:t>
            </a:r>
            <a:r>
              <a:rPr lang="fi-FI" dirty="0"/>
              <a:t> </a:t>
            </a:r>
            <a:r>
              <a:rPr lang="fi-FI" dirty="0" err="1"/>
              <a:t>kuni</a:t>
            </a:r>
            <a:r>
              <a:rPr lang="fi-FI" dirty="0"/>
              <a:t> 2029.aasta 30. </a:t>
            </a:r>
            <a:r>
              <a:rPr lang="fi-FI" dirty="0" err="1"/>
              <a:t>juunini</a:t>
            </a:r>
            <a:r>
              <a:rPr lang="fi-FI" dirty="0" smtClean="0"/>
              <a:t>.</a:t>
            </a:r>
            <a:endParaRPr lang="et-EE" dirty="0" smtClean="0"/>
          </a:p>
          <a:p>
            <a:endParaRPr lang="et-EE" dirty="0" smtClean="0"/>
          </a:p>
          <a:p>
            <a:pPr marL="0" indent="0"/>
            <a:r>
              <a:rPr lang="et-EE" dirty="0" smtClean="0"/>
              <a:t>Koostöökokkulepe sõlmimine nõukogu moodustamiseks (koostöökokkulepe tuleb sõlmida vähemalt kaheksa juriidilise isiku esindajaga).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070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</a:t>
            </a:r>
            <a:r>
              <a:rPr lang="et-EE" sz="3200" b="1" dirty="0" smtClean="0">
                <a:solidFill>
                  <a:srgbClr val="0070C0"/>
                </a:solidFill>
              </a:rPr>
              <a:t>teadmussiirdetoetuse toetustaotluste vastuvõtt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t-EE" dirty="0" smtClean="0"/>
              <a:t>Toetuste vastuvõtt toimub elektrooniliselt PRIA e-teenuse keskkonnas.</a:t>
            </a:r>
          </a:p>
          <a:p>
            <a:pPr marL="0" indent="0"/>
            <a:r>
              <a:rPr lang="et-EE" dirty="0" smtClean="0"/>
              <a:t>Kõikide valdkondade osas korraldatakse eraldi taotlusvoor (ehk käesoleva meetme raames korraldatakse kolm taotlusvooru).</a:t>
            </a:r>
          </a:p>
          <a:p>
            <a:pPr marL="0" indent="0"/>
            <a:endParaRPr lang="et-EE" dirty="0" smtClean="0"/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51895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</a:t>
            </a:r>
            <a:r>
              <a:rPr lang="et-EE" sz="3200" b="1" dirty="0" smtClean="0">
                <a:solidFill>
                  <a:srgbClr val="0070C0"/>
                </a:solidFill>
              </a:rPr>
              <a:t>teadmussiirdetoetuse tulemusnäitajate oluline roll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t-EE" dirty="0" smtClean="0"/>
          </a:p>
          <a:p>
            <a:r>
              <a:rPr lang="et-EE" dirty="0" smtClean="0"/>
              <a:t>Euroopa Liidu ühised tulemusnäitajad 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k</a:t>
            </a:r>
            <a:r>
              <a:rPr lang="et-EE" dirty="0" smtClean="0"/>
              <a:t>asusaavate inimeste arv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t</a:t>
            </a:r>
            <a:r>
              <a:rPr lang="et-EE" dirty="0" smtClean="0"/>
              <a:t>egevusega otseselt seotud isikute arv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951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Perioodi 2021- 2027 </a:t>
            </a:r>
            <a:r>
              <a:rPr lang="et-EE" sz="3200" b="1" dirty="0" smtClean="0">
                <a:solidFill>
                  <a:srgbClr val="0070C0"/>
                </a:solidFill>
              </a:rPr>
              <a:t>teadmussiirdetoetuse siseriiklikud tulemusnäitajad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koolitatute </a:t>
            </a:r>
            <a:r>
              <a:rPr lang="et-EE" sz="20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arv;</a:t>
            </a:r>
            <a:endParaRPr lang="et-EE" sz="2000" kern="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koolituste </a:t>
            </a:r>
            <a:r>
              <a:rPr lang="et-EE" sz="20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arv;</a:t>
            </a:r>
            <a:endParaRPr lang="et-EE" sz="2000" kern="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uuringute </a:t>
            </a:r>
            <a:r>
              <a:rPr lang="et-EE" sz="20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arv;</a:t>
            </a:r>
            <a:endParaRPr lang="et-EE" sz="2000" kern="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katseprojektide </a:t>
            </a:r>
            <a:r>
              <a:rPr lang="et-EE" sz="20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arv;</a:t>
            </a:r>
            <a:endParaRPr lang="et-EE" sz="2000" kern="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teavitustegevuste </a:t>
            </a:r>
            <a:r>
              <a:rPr lang="et-EE" sz="20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arv, sealhulgas kampaaniad ja teabepäevad;</a:t>
            </a:r>
            <a:endParaRPr lang="et-EE" sz="2000" kern="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koostöötegevustes </a:t>
            </a:r>
            <a:r>
              <a:rPr lang="et-EE" sz="20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osalevate ettevõtjate arv; </a:t>
            </a:r>
            <a:endParaRPr lang="et-EE" sz="2000" kern="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kodulehe </a:t>
            </a:r>
            <a:r>
              <a:rPr lang="et-EE" sz="20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 sotsiaalmeedia külastajate ning jälgijate arv;</a:t>
            </a:r>
            <a:endParaRPr lang="et-EE" sz="2000" kern="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000" dirty="0" smtClean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Kalapüügi valdkonna toetuse taotlemisel märgitakse lisaks ka kohaliku </a:t>
            </a:r>
            <a:r>
              <a:rPr lang="et-EE" sz="2000" dirty="0">
                <a:solidFill>
                  <a:srgbClr val="2020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tegevusrühma toetamisega seotud tegevuste arv, märkides eraldi koolitused, infopäevad, trükised ja muu tegevuse.</a:t>
            </a:r>
            <a:endParaRPr lang="et-EE" sz="2000" kern="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699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M_esitlusslaidid_3lovi">
  <a:themeElements>
    <a:clrScheme name="Tarkvarakomplekti Office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arkvarakomplekti Office kujundus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lnDef>
  </a:objectDefaults>
  <a:extraClrSchemeLst>
    <a:extraClrScheme>
      <a:clrScheme name="Tarkvarakomplekti Office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rkvarakomplekti Office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arkvarakomplekti Office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KuM_esitlusslaidid_3lovi</Template>
  <TotalTime>4539</TotalTime>
  <Words>1328</Words>
  <Application>Microsoft Office PowerPoint</Application>
  <PresentationFormat>Custom</PresentationFormat>
  <Paragraphs>162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Microsoft YaHei</vt:lpstr>
      <vt:lpstr>SimSun</vt:lpstr>
      <vt:lpstr>Arial</vt:lpstr>
      <vt:lpstr>Calibri</vt:lpstr>
      <vt:lpstr>Roboto Condensed</vt:lpstr>
      <vt:lpstr>Times New Roman</vt:lpstr>
      <vt:lpstr>KuM_esitlusslaidid_3lovi</vt:lpstr>
      <vt:lpstr> Teadmussiirdetoetus</vt:lpstr>
      <vt:lpstr>Perioodi 2021- 2027 teadmussiirdetoetus</vt:lpstr>
      <vt:lpstr>Perioodi 2021- 2027 teadmussiirdetoetus </vt:lpstr>
      <vt:lpstr>Perioodi 2021- 2027 teadmussiirdetoetus</vt:lpstr>
      <vt:lpstr>Perioodi 2021- 2027 teadmussiirdetoetus</vt:lpstr>
      <vt:lpstr>Perioodi 2021- 2027 teadmussiirdetoetus</vt:lpstr>
      <vt:lpstr>Perioodi 2021- 2027 teadmussiirdetoetuse toetustaotluste vastuvõtt</vt:lpstr>
      <vt:lpstr>Perioodi 2021- 2027 teadmussiirdetoetuse tulemusnäitajate oluline roll</vt:lpstr>
      <vt:lpstr>Perioodi 2021- 2027 teadmussiirdetoetuse siseriiklikud tulemusnäitajad</vt:lpstr>
      <vt:lpstr>Perioodi 2021- 2027 teadmussiirdetoetuse hindamiskriteeriumid</vt:lpstr>
      <vt:lpstr>Perioodi 2021- 2027 teadmussiirdetoetuse hindamiskriteeriumid</vt:lpstr>
      <vt:lpstr>Perioodi 2021- 2027 teadmussiirdetoetuse hindamiskriteeriumid</vt:lpstr>
      <vt:lpstr>Perioodi 2021- 2027 teadmussiirdetoetuse hindamiskriteeriumid</vt:lpstr>
      <vt:lpstr>Perioodi 2021- 2027 teadmussiirdetoetuse hindamiskriteeriumid</vt:lpstr>
      <vt:lpstr>Perioodi 2021- 2027 teadmussiirdetoetuse hindamiskriteeriumid</vt:lpstr>
      <vt:lpstr>Perioodi 2021- 2027 teadmussiirdetoetuse hindamiskriteeriumid</vt:lpstr>
      <vt:lpstr>PowerPoint Presentation</vt:lpstr>
      <vt:lpstr>Perioodi 2021- 2027 teadmussiirdetoetus</vt:lpstr>
      <vt:lpstr>Perioodi 2021- 2027 teadmussiirdetoetus</vt:lpstr>
      <vt:lpstr>  Aitäh!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Merevesiviljeluse arendamiseks vajalike lubade andmise protseduur</dc:title>
  <dc:subject>kalamajandus</dc:subject>
  <dc:creator>Eduard Koitmaa;Maaeluministeerium</dc:creator>
  <cp:keywords>kalandusnõukogu; vesiviljelus</cp:keywords>
  <cp:lastModifiedBy>Aile Otsa</cp:lastModifiedBy>
  <cp:revision>253</cp:revision>
  <cp:lastPrinted>2015-12-15T11:20:36Z</cp:lastPrinted>
  <dcterms:created xsi:type="dcterms:W3CDTF">2014-03-23T00:00:04Z</dcterms:created>
  <dcterms:modified xsi:type="dcterms:W3CDTF">2023-05-29T10:15:39Z</dcterms:modified>
</cp:coreProperties>
</file>