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92" r:id="rId6"/>
    <p:sldId id="266" r:id="rId7"/>
    <p:sldId id="277" r:id="rId8"/>
    <p:sldId id="290" r:id="rId9"/>
    <p:sldId id="303" r:id="rId10"/>
    <p:sldId id="307" r:id="rId11"/>
    <p:sldId id="907" r:id="rId12"/>
    <p:sldId id="906" r:id="rId13"/>
    <p:sldId id="301" r:id="rId14"/>
    <p:sldId id="299" r:id="rId15"/>
    <p:sldId id="642" r:id="rId16"/>
    <p:sldId id="870" r:id="rId17"/>
    <p:sldId id="801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CA271C-C3BC-7CA2-117F-558D08F181AC}" name="KVETON Lola (MARE)" initials="KL(" userId="S::Lola.KVETON1@ec.europa.eu::cb22aaca-6a9e-4879-aa9d-490bf837d143" providerId="AD"/>
  <p188:author id="{FBAD486B-C61F-6C0C-1007-837CF506ECAD}" name="NIKOLIAN Frangiscos (MARE)" initials="N(" userId="S::frangiscos.nikolian@ec.europa.eu::e6d8c4a7-98b4-4a37-8fc3-e6007bfd76cf" providerId="AD"/>
  <p188:author id="{294CC5D5-BDEE-FF7C-25AA-3E56B950E3F1}" name="TANKINK Valerie (MARE)" initials="T(" userId="S::valerie.tankink@ec.europa.eu::a0b6a5b3-7e48-4460-a286-7e6bf65ceb9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ENEZ AICART Raul (MARE)" initials="JAR(" lastIdx="1" clrIdx="0">
    <p:extLst>
      <p:ext uri="{19B8F6BF-5375-455C-9EA6-DF929625EA0E}">
        <p15:presenceInfo xmlns:p15="http://schemas.microsoft.com/office/powerpoint/2012/main" userId="S-1-5-21-1606980848-2025429265-839522115-1452175" providerId="AD"/>
      </p:ext>
    </p:extLst>
  </p:cmAuthor>
  <p:cmAuthor id="2" name="GALLOUZE Camille (MARE)" initials="GC" lastIdx="1" clrIdx="1">
    <p:extLst>
      <p:ext uri="{19B8F6BF-5375-455C-9EA6-DF929625EA0E}">
        <p15:presenceInfo xmlns:p15="http://schemas.microsoft.com/office/powerpoint/2012/main" userId="GALLOUZE Camille (MAR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CCCFDB"/>
    <a:srgbClr val="C8CCDB"/>
    <a:srgbClr val="C4CCCC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47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778ED-865B-4AB5-9FE1-7B3DBE7334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BDFBF-2845-40D0-A566-77EDE58D9EA6}">
      <dgm:prSet phldrT="[Text]" custT="1"/>
      <dgm:spPr>
        <a:solidFill>
          <a:srgbClr val="035DC1"/>
        </a:solidFill>
      </dgm:spPr>
      <dgm:t>
        <a:bodyPr/>
        <a:lstStyle/>
        <a:p>
          <a:r>
            <a:rPr lang="en-US" sz="2000" b="1" cap="small" baseline="0" dirty="0"/>
            <a:t>Protect and restore marine and freshwaters ecosystems and biodiversity</a:t>
          </a:r>
        </a:p>
      </dgm:t>
    </dgm:pt>
    <dgm:pt modelId="{DE2DCEC4-407E-41C4-AC8D-8EB1A89F62D1}" type="parTrans" cxnId="{88F9DB95-79B6-475C-90B7-29A3D7001EC2}">
      <dgm:prSet/>
      <dgm:spPr/>
      <dgm:t>
        <a:bodyPr/>
        <a:lstStyle/>
        <a:p>
          <a:endParaRPr lang="en-US"/>
        </a:p>
      </dgm:t>
    </dgm:pt>
    <dgm:pt modelId="{581D3D42-DF0D-4F63-85A3-E0CE6EA810CE}" type="sibTrans" cxnId="{88F9DB95-79B6-475C-90B7-29A3D7001EC2}">
      <dgm:prSet/>
      <dgm:spPr/>
      <dgm:t>
        <a:bodyPr/>
        <a:lstStyle/>
        <a:p>
          <a:endParaRPr lang="en-US"/>
        </a:p>
      </dgm:t>
    </dgm:pt>
    <dgm:pt modelId="{BD31A995-C5F7-4EB6-BF20-5D832BEAB782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Protect at least 30% and strictly protect 10% EU’s sea areas</a:t>
          </a:r>
        </a:p>
      </dgm:t>
    </dgm:pt>
    <dgm:pt modelId="{4BA52EC5-B720-4695-8C02-DA666617BE5D}" type="parTrans" cxnId="{2A2BF064-58D7-4834-995E-3C42A2AB4DD8}">
      <dgm:prSet/>
      <dgm:spPr/>
      <dgm:t>
        <a:bodyPr/>
        <a:lstStyle/>
        <a:p>
          <a:endParaRPr lang="en-US"/>
        </a:p>
      </dgm:t>
    </dgm:pt>
    <dgm:pt modelId="{E51463E0-7713-46AB-930A-62E93BEB950B}" type="sibTrans" cxnId="{2A2BF064-58D7-4834-995E-3C42A2AB4DD8}">
      <dgm:prSet/>
      <dgm:spPr/>
      <dgm:t>
        <a:bodyPr/>
        <a:lstStyle/>
        <a:p>
          <a:endParaRPr lang="en-US"/>
        </a:p>
      </dgm:t>
    </dgm:pt>
    <dgm:pt modelId="{6945926A-FBD1-49CE-AF87-3B218207F85B}">
      <dgm:prSet phldrT="[Text]" custT="1"/>
      <dgm:spPr>
        <a:solidFill>
          <a:srgbClr val="035DC1"/>
        </a:solidFill>
      </dgm:spPr>
      <dgm:t>
        <a:bodyPr/>
        <a:lstStyle/>
        <a:p>
          <a:r>
            <a:rPr lang="en-US" sz="2000" b="1" cap="small" baseline="0" dirty="0">
              <a:solidFill>
                <a:schemeClr val="bg1"/>
              </a:solidFill>
              <a:effectLst/>
            </a:rPr>
            <a:t>Prevent and eliminate pollution of our oceans, Seas and  waters</a:t>
          </a:r>
          <a:endParaRPr lang="en-US" sz="2000" b="1" cap="small" baseline="0" dirty="0">
            <a:effectLst/>
          </a:endParaRPr>
        </a:p>
      </dgm:t>
    </dgm:pt>
    <dgm:pt modelId="{B2025139-6580-49FE-A437-A20AA9DA56FB}" type="parTrans" cxnId="{A0E6AA17-2462-475C-90F3-D2713BB33B7E}">
      <dgm:prSet/>
      <dgm:spPr/>
      <dgm:t>
        <a:bodyPr/>
        <a:lstStyle/>
        <a:p>
          <a:endParaRPr lang="en-US"/>
        </a:p>
      </dgm:t>
    </dgm:pt>
    <dgm:pt modelId="{CF42E746-630F-4C5C-91CD-7328FFFC9B4A}" type="sibTrans" cxnId="{A0E6AA17-2462-475C-90F3-D2713BB33B7E}">
      <dgm:prSet/>
      <dgm:spPr/>
      <dgm:t>
        <a:bodyPr/>
        <a:lstStyle/>
        <a:p>
          <a:endParaRPr lang="en-US"/>
        </a:p>
      </dgm:t>
    </dgm:pt>
    <dgm:pt modelId="{9BE4BE56-E60C-432F-9AB2-FC6A6ADC1550}">
      <dgm:prSet phldrT="[Text]" custT="1"/>
      <dgm:spPr>
        <a:solidFill>
          <a:srgbClr val="035DC1"/>
        </a:solidFill>
      </dgm:spPr>
      <dgm:t>
        <a:bodyPr/>
        <a:lstStyle/>
        <a:p>
          <a:r>
            <a:rPr lang="en-GB" sz="2000" b="1" cap="small" baseline="0" dirty="0">
              <a:solidFill>
                <a:schemeClr val="bg1"/>
              </a:solidFill>
              <a:effectLst/>
            </a:rPr>
            <a:t>Make the blue economy carbon- neutral and circular </a:t>
          </a:r>
          <a:endParaRPr lang="en-US" sz="2000" b="1" cap="small" baseline="0" dirty="0">
            <a:effectLst/>
          </a:endParaRPr>
        </a:p>
      </dgm:t>
    </dgm:pt>
    <dgm:pt modelId="{8A73A2BB-895B-4DFC-857A-E8C84F07B5D8}" type="parTrans" cxnId="{0501A694-B1B6-48DD-8E04-423A2BECD479}">
      <dgm:prSet/>
      <dgm:spPr/>
      <dgm:t>
        <a:bodyPr/>
        <a:lstStyle/>
        <a:p>
          <a:endParaRPr lang="en-US"/>
        </a:p>
      </dgm:t>
    </dgm:pt>
    <dgm:pt modelId="{4DB93423-F2A9-49F8-A095-26F00E1E1A55}" type="sibTrans" cxnId="{0501A694-B1B6-48DD-8E04-423A2BECD479}">
      <dgm:prSet/>
      <dgm:spPr/>
      <dgm:t>
        <a:bodyPr/>
        <a:lstStyle/>
        <a:p>
          <a:endParaRPr lang="en-US"/>
        </a:p>
      </dgm:t>
    </dgm:pt>
    <dgm:pt modelId="{58E2E99C-356B-4614-8AD6-F8EA86A7B13E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Net zero maritime emissions</a:t>
          </a:r>
        </a:p>
      </dgm:t>
    </dgm:pt>
    <dgm:pt modelId="{F7AAFA95-0A98-4926-A883-1B6172BC19FF}" type="parTrans" cxnId="{B9D20CC7-B34E-43E1-A686-696D0006901C}">
      <dgm:prSet/>
      <dgm:spPr/>
      <dgm:t>
        <a:bodyPr/>
        <a:lstStyle/>
        <a:p>
          <a:endParaRPr lang="en-US"/>
        </a:p>
      </dgm:t>
    </dgm:pt>
    <dgm:pt modelId="{99F9254B-E4DB-47F6-8C92-675D4617FBE2}" type="sibTrans" cxnId="{B9D20CC7-B34E-43E1-A686-696D0006901C}">
      <dgm:prSet/>
      <dgm:spPr/>
      <dgm:t>
        <a:bodyPr/>
        <a:lstStyle/>
        <a:p>
          <a:endParaRPr lang="en-US"/>
        </a:p>
      </dgm:t>
    </dgm:pt>
    <dgm:pt modelId="{6E089838-FC9A-4D5F-BBF9-24F9235E8458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/>
            <a:t>Zero carbon aquaculture, </a:t>
          </a:r>
        </a:p>
      </dgm:t>
    </dgm:pt>
    <dgm:pt modelId="{8F6CCB9D-B40D-43EE-8824-6B6090E50BC9}" type="parTrans" cxnId="{12FED691-2335-4DAA-AB54-89D79B712339}">
      <dgm:prSet/>
      <dgm:spPr/>
      <dgm:t>
        <a:bodyPr/>
        <a:lstStyle/>
        <a:p>
          <a:endParaRPr lang="en-US"/>
        </a:p>
      </dgm:t>
    </dgm:pt>
    <dgm:pt modelId="{6AA7B90A-CCD7-47F9-9820-85A38901FC1B}" type="sibTrans" cxnId="{12FED691-2335-4DAA-AB54-89D79B712339}">
      <dgm:prSet/>
      <dgm:spPr/>
      <dgm:t>
        <a:bodyPr/>
        <a:lstStyle/>
        <a:p>
          <a:endParaRPr lang="en-US"/>
        </a:p>
      </dgm:t>
    </dgm:pt>
    <dgm:pt modelId="{EEC363AE-162D-457E-817A-BF4EA567FB08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/>
            </a:rPr>
            <a:t>Reduce by at least 50% plastic litter </a:t>
          </a:r>
        </a:p>
      </dgm:t>
    </dgm:pt>
    <dgm:pt modelId="{F7509A6E-F01E-4C26-A7CD-3F7C17743566}" type="parTrans" cxnId="{C27ADC18-0D9B-4F00-BAD5-3CA003F374D8}">
      <dgm:prSet/>
      <dgm:spPr/>
      <dgm:t>
        <a:bodyPr/>
        <a:lstStyle/>
        <a:p>
          <a:endParaRPr lang="en-US"/>
        </a:p>
      </dgm:t>
    </dgm:pt>
    <dgm:pt modelId="{D6F34ED3-A2DD-4D51-B39E-8446B03FD533}" type="sibTrans" cxnId="{C27ADC18-0D9B-4F00-BAD5-3CA003F374D8}">
      <dgm:prSet/>
      <dgm:spPr/>
      <dgm:t>
        <a:bodyPr/>
        <a:lstStyle/>
        <a:p>
          <a:endParaRPr lang="en-US"/>
        </a:p>
      </dgm:t>
    </dgm:pt>
    <dgm:pt modelId="{BFCEB102-E9B1-426D-BB35-4B5BDEC40360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Restore 25.000 km free flowing rivers</a:t>
          </a:r>
        </a:p>
      </dgm:t>
    </dgm:pt>
    <dgm:pt modelId="{5931219F-9335-4157-BBE4-665D8A5B909F}" type="parTrans" cxnId="{58AB9139-F85D-4321-9F9A-ABC3FF8D9665}">
      <dgm:prSet/>
      <dgm:spPr/>
      <dgm:t>
        <a:bodyPr/>
        <a:lstStyle/>
        <a:p>
          <a:endParaRPr lang="en-US"/>
        </a:p>
      </dgm:t>
    </dgm:pt>
    <dgm:pt modelId="{9C2EE4A4-60A5-4E1C-A9E8-BDBA8B3FDA62}" type="sibTrans" cxnId="{58AB9139-F85D-4321-9F9A-ABC3FF8D9665}">
      <dgm:prSet/>
      <dgm:spPr/>
      <dgm:t>
        <a:bodyPr/>
        <a:lstStyle/>
        <a:p>
          <a:endParaRPr lang="en-US"/>
        </a:p>
      </dgm:t>
    </dgm:pt>
    <dgm:pt modelId="{D18D993F-FDE5-4581-9F60-D7262B864E66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/>
            <a:t>Marine nature restoration targets (incl. degraded </a:t>
          </a:r>
          <a:r>
            <a:rPr lang="en-US" err="1"/>
            <a:t>seabeds</a:t>
          </a:r>
          <a:r>
            <a:rPr lang="en-US"/>
            <a:t>, coastal ecosystems) </a:t>
          </a:r>
        </a:p>
      </dgm:t>
    </dgm:pt>
    <dgm:pt modelId="{DF7EFE1C-4F79-48DD-A777-EFFB03EE8BF9}" type="parTrans" cxnId="{017BA7BA-FF0E-45B7-9694-ED479BD41F83}">
      <dgm:prSet/>
      <dgm:spPr/>
      <dgm:t>
        <a:bodyPr/>
        <a:lstStyle/>
        <a:p>
          <a:endParaRPr lang="en-US"/>
        </a:p>
      </dgm:t>
    </dgm:pt>
    <dgm:pt modelId="{EF9A6C8A-4B63-422C-8FA8-796493D7F49D}" type="sibTrans" cxnId="{017BA7BA-FF0E-45B7-9694-ED479BD41F83}">
      <dgm:prSet/>
      <dgm:spPr/>
      <dgm:t>
        <a:bodyPr/>
        <a:lstStyle/>
        <a:p>
          <a:endParaRPr lang="en-US"/>
        </a:p>
      </dgm:t>
    </dgm:pt>
    <dgm:pt modelId="{A7234407-0337-4FD7-ABEC-BC2A7E026BC5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  <a:effectLst/>
            </a:rPr>
            <a:t>Reduce  by at least 30% </a:t>
          </a:r>
          <a:r>
            <a:rPr lang="en-US" err="1">
              <a:solidFill>
                <a:schemeClr val="tx1"/>
              </a:solidFill>
              <a:effectLst/>
            </a:rPr>
            <a:t>microplastics</a:t>
          </a:r>
          <a:endParaRPr lang="en-US">
            <a:solidFill>
              <a:schemeClr val="tx1"/>
            </a:solidFill>
            <a:effectLst/>
          </a:endParaRPr>
        </a:p>
      </dgm:t>
    </dgm:pt>
    <dgm:pt modelId="{BBEC6BA2-AA17-4182-8200-C7095B31D78A}" type="parTrans" cxnId="{8AB51F55-F34B-420C-B3F5-17C0195322BE}">
      <dgm:prSet/>
      <dgm:spPr/>
      <dgm:t>
        <a:bodyPr/>
        <a:lstStyle/>
        <a:p>
          <a:endParaRPr lang="en-US"/>
        </a:p>
      </dgm:t>
    </dgm:pt>
    <dgm:pt modelId="{418FFC50-D743-49AC-8DEE-95F7E064F734}" type="sibTrans" cxnId="{8AB51F55-F34B-420C-B3F5-17C0195322BE}">
      <dgm:prSet/>
      <dgm:spPr/>
      <dgm:t>
        <a:bodyPr/>
        <a:lstStyle/>
        <a:p>
          <a:endParaRPr lang="en-US"/>
        </a:p>
      </dgm:t>
    </dgm:pt>
    <dgm:pt modelId="{00C42FB0-9BDD-453E-89E6-58EF53671C37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/>
            </a:rPr>
            <a:t>Reduce by at least 50% nutrient losses, chemical pesticides  </a:t>
          </a:r>
        </a:p>
      </dgm:t>
    </dgm:pt>
    <dgm:pt modelId="{8B734315-519B-4FBD-9F58-730BC89E1516}" type="parTrans" cxnId="{C46055D5-FC8E-4885-9BC0-A952DB6027F7}">
      <dgm:prSet/>
      <dgm:spPr/>
      <dgm:t>
        <a:bodyPr/>
        <a:lstStyle/>
        <a:p>
          <a:endParaRPr lang="en-US"/>
        </a:p>
      </dgm:t>
    </dgm:pt>
    <dgm:pt modelId="{8DD1ECE5-6F71-415F-9449-7636A15C8FC4}" type="sibTrans" cxnId="{C46055D5-FC8E-4885-9BC0-A952DB6027F7}">
      <dgm:prSet/>
      <dgm:spPr/>
      <dgm:t>
        <a:bodyPr/>
        <a:lstStyle/>
        <a:p>
          <a:endParaRPr lang="en-US"/>
        </a:p>
      </dgm:t>
    </dgm:pt>
    <dgm:pt modelId="{4BC7AF23-5F4C-49CC-A15B-43373B935C60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/>
            <a:t>Low carbon multipurpose use of marine space  </a:t>
          </a:r>
        </a:p>
      </dgm:t>
    </dgm:pt>
    <dgm:pt modelId="{B0FB4437-4855-4160-9F74-2D6FE7269755}" type="parTrans" cxnId="{67BCCB83-596B-465B-9F1A-EBBE9D08092A}">
      <dgm:prSet/>
      <dgm:spPr/>
      <dgm:t>
        <a:bodyPr/>
        <a:lstStyle/>
        <a:p>
          <a:endParaRPr lang="en-US"/>
        </a:p>
      </dgm:t>
    </dgm:pt>
    <dgm:pt modelId="{DA5F139B-AC0B-46CF-801B-ADD0446114A3}" type="sibTrans" cxnId="{67BCCB83-596B-465B-9F1A-EBBE9D08092A}">
      <dgm:prSet/>
      <dgm:spPr/>
      <dgm:t>
        <a:bodyPr/>
        <a:lstStyle/>
        <a:p>
          <a:endParaRPr lang="en-US"/>
        </a:p>
      </dgm:t>
    </dgm:pt>
    <dgm:pt modelId="{AF9626B4-36F9-422A-98EB-C1B9B58B0E7D}" type="pres">
      <dgm:prSet presAssocID="{57F778ED-865B-4AB5-9FE1-7B3DBE7334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2C4260-F2C4-4FBB-B6EC-678297C5D755}" type="pres">
      <dgm:prSet presAssocID="{136BDFBF-2845-40D0-A566-77EDE58D9EA6}" presName="linNode" presStyleCnt="0"/>
      <dgm:spPr/>
    </dgm:pt>
    <dgm:pt modelId="{AC335D0B-395F-4D82-B8DB-C23C85541612}" type="pres">
      <dgm:prSet presAssocID="{136BDFBF-2845-40D0-A566-77EDE58D9EA6}" presName="parentText" presStyleLbl="node1" presStyleIdx="0" presStyleCnt="3" custScaleY="84083" custLinFactNeighborX="3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B05FA-D2C8-4130-815D-C6C440EE74DD}" type="pres">
      <dgm:prSet presAssocID="{136BDFBF-2845-40D0-A566-77EDE58D9EA6}" presName="descendantText" presStyleLbl="alignAccFollowNode1" presStyleIdx="0" presStyleCnt="3" custLinFactNeighborX="1030" custLinFactNeighborY="-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036E8-D664-42A0-B5B0-2063623261EC}" type="pres">
      <dgm:prSet presAssocID="{581D3D42-DF0D-4F63-85A3-E0CE6EA810CE}" presName="sp" presStyleCnt="0"/>
      <dgm:spPr/>
    </dgm:pt>
    <dgm:pt modelId="{CFD819FB-A9FA-4C07-941F-0F9D1B30087D}" type="pres">
      <dgm:prSet presAssocID="{6945926A-FBD1-49CE-AF87-3B218207F85B}" presName="linNode" presStyleCnt="0"/>
      <dgm:spPr/>
    </dgm:pt>
    <dgm:pt modelId="{BA0F15C7-6E2C-438D-8F3C-BF25524DEF59}" type="pres">
      <dgm:prSet presAssocID="{6945926A-FBD1-49CE-AF87-3B218207F85B}" presName="parentText" presStyleLbl="node1" presStyleIdx="1" presStyleCnt="3" custScaleY="80759" custLinFactNeighborX="3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4FA08-791D-4C96-9CF9-1FCCE1A8145D}" type="pres">
      <dgm:prSet presAssocID="{6945926A-FBD1-49CE-AF87-3B218207F85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BEC41-8CCF-4278-AF8F-374D7FAA0954}" type="pres">
      <dgm:prSet presAssocID="{CF42E746-630F-4C5C-91CD-7328FFFC9B4A}" presName="sp" presStyleCnt="0"/>
      <dgm:spPr/>
    </dgm:pt>
    <dgm:pt modelId="{B91D96C5-45FF-4FDF-A72B-BCC1A353F0E9}" type="pres">
      <dgm:prSet presAssocID="{9BE4BE56-E60C-432F-9AB2-FC6A6ADC1550}" presName="linNode" presStyleCnt="0"/>
      <dgm:spPr/>
    </dgm:pt>
    <dgm:pt modelId="{801B698D-87E8-440A-9B37-7BEF8D5B3487}" type="pres">
      <dgm:prSet presAssocID="{9BE4BE56-E60C-432F-9AB2-FC6A6ADC1550}" presName="parentText" presStyleLbl="node1" presStyleIdx="2" presStyleCnt="3" custScaleY="77501" custLinFactNeighborX="3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4BB7F-18A8-4904-B5DC-DF091535F59E}" type="pres">
      <dgm:prSet presAssocID="{9BE4BE56-E60C-432F-9AB2-FC6A6ADC155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FED691-2335-4DAA-AB54-89D79B712339}" srcId="{9BE4BE56-E60C-432F-9AB2-FC6A6ADC1550}" destId="{6E089838-FC9A-4D5F-BBF9-24F9235E8458}" srcOrd="1" destOrd="0" parTransId="{8F6CCB9D-B40D-43EE-8824-6B6090E50BC9}" sibTransId="{6AA7B90A-CCD7-47F9-9820-85A38901FC1B}"/>
    <dgm:cxn modelId="{B9D20CC7-B34E-43E1-A686-696D0006901C}" srcId="{9BE4BE56-E60C-432F-9AB2-FC6A6ADC1550}" destId="{58E2E99C-356B-4614-8AD6-F8EA86A7B13E}" srcOrd="0" destOrd="0" parTransId="{F7AAFA95-0A98-4926-A883-1B6172BC19FF}" sibTransId="{99F9254B-E4DB-47F6-8C92-675D4617FBE2}"/>
    <dgm:cxn modelId="{C27ADC18-0D9B-4F00-BAD5-3CA003F374D8}" srcId="{6945926A-FBD1-49CE-AF87-3B218207F85B}" destId="{EEC363AE-162D-457E-817A-BF4EA567FB08}" srcOrd="0" destOrd="0" parTransId="{F7509A6E-F01E-4C26-A7CD-3F7C17743566}" sibTransId="{D6F34ED3-A2DD-4D51-B39E-8446B03FD533}"/>
    <dgm:cxn modelId="{2A2BF064-58D7-4834-995E-3C42A2AB4DD8}" srcId="{136BDFBF-2845-40D0-A566-77EDE58D9EA6}" destId="{BD31A995-C5F7-4EB6-BF20-5D832BEAB782}" srcOrd="0" destOrd="0" parTransId="{4BA52EC5-B720-4695-8C02-DA666617BE5D}" sibTransId="{E51463E0-7713-46AB-930A-62E93BEB950B}"/>
    <dgm:cxn modelId="{91C6F65D-105D-445B-8D0B-80ABC658C128}" type="presOf" srcId="{58E2E99C-356B-4614-8AD6-F8EA86A7B13E}" destId="{61C4BB7F-18A8-4904-B5DC-DF091535F59E}" srcOrd="0" destOrd="0" presId="urn:microsoft.com/office/officeart/2005/8/layout/vList5"/>
    <dgm:cxn modelId="{2B4243AE-B02D-46DF-9A4A-91C8354F4276}" type="presOf" srcId="{9BE4BE56-E60C-432F-9AB2-FC6A6ADC1550}" destId="{801B698D-87E8-440A-9B37-7BEF8D5B3487}" srcOrd="0" destOrd="0" presId="urn:microsoft.com/office/officeart/2005/8/layout/vList5"/>
    <dgm:cxn modelId="{DC9DEC84-915E-433C-BA52-CD5FC1A2A498}" type="presOf" srcId="{6945926A-FBD1-49CE-AF87-3B218207F85B}" destId="{BA0F15C7-6E2C-438D-8F3C-BF25524DEF59}" srcOrd="0" destOrd="0" presId="urn:microsoft.com/office/officeart/2005/8/layout/vList5"/>
    <dgm:cxn modelId="{A0E6AA17-2462-475C-90F3-D2713BB33B7E}" srcId="{57F778ED-865B-4AB5-9FE1-7B3DBE7334C9}" destId="{6945926A-FBD1-49CE-AF87-3B218207F85B}" srcOrd="1" destOrd="0" parTransId="{B2025139-6580-49FE-A437-A20AA9DA56FB}" sibTransId="{CF42E746-630F-4C5C-91CD-7328FFFC9B4A}"/>
    <dgm:cxn modelId="{0501A694-B1B6-48DD-8E04-423A2BECD479}" srcId="{57F778ED-865B-4AB5-9FE1-7B3DBE7334C9}" destId="{9BE4BE56-E60C-432F-9AB2-FC6A6ADC1550}" srcOrd="2" destOrd="0" parTransId="{8A73A2BB-895B-4DFC-857A-E8C84F07B5D8}" sibTransId="{4DB93423-F2A9-49F8-A095-26F00E1E1A55}"/>
    <dgm:cxn modelId="{58AB9139-F85D-4321-9F9A-ABC3FF8D9665}" srcId="{136BDFBF-2845-40D0-A566-77EDE58D9EA6}" destId="{BFCEB102-E9B1-426D-BB35-4B5BDEC40360}" srcOrd="1" destOrd="0" parTransId="{5931219F-9335-4157-BBE4-665D8A5B909F}" sibTransId="{9C2EE4A4-60A5-4E1C-A9E8-BDBA8B3FDA62}"/>
    <dgm:cxn modelId="{C46055D5-FC8E-4885-9BC0-A952DB6027F7}" srcId="{6945926A-FBD1-49CE-AF87-3B218207F85B}" destId="{00C42FB0-9BDD-453E-89E6-58EF53671C37}" srcOrd="2" destOrd="0" parTransId="{8B734315-519B-4FBD-9F58-730BC89E1516}" sibTransId="{8DD1ECE5-6F71-415F-9449-7636A15C8FC4}"/>
    <dgm:cxn modelId="{017BA7BA-FF0E-45B7-9694-ED479BD41F83}" srcId="{136BDFBF-2845-40D0-A566-77EDE58D9EA6}" destId="{D18D993F-FDE5-4581-9F60-D7262B864E66}" srcOrd="2" destOrd="0" parTransId="{DF7EFE1C-4F79-48DD-A777-EFFB03EE8BF9}" sibTransId="{EF9A6C8A-4B63-422C-8FA8-796493D7F49D}"/>
    <dgm:cxn modelId="{0585DFFD-3FBA-4F03-811F-B00DC6485C7E}" type="presOf" srcId="{136BDFBF-2845-40D0-A566-77EDE58D9EA6}" destId="{AC335D0B-395F-4D82-B8DB-C23C85541612}" srcOrd="0" destOrd="0" presId="urn:microsoft.com/office/officeart/2005/8/layout/vList5"/>
    <dgm:cxn modelId="{E629842A-247D-40B9-A230-F062AA35DFFE}" type="presOf" srcId="{BD31A995-C5F7-4EB6-BF20-5D832BEAB782}" destId="{CDCB05FA-D2C8-4130-815D-C6C440EE74DD}" srcOrd="0" destOrd="0" presId="urn:microsoft.com/office/officeart/2005/8/layout/vList5"/>
    <dgm:cxn modelId="{861EFF05-2DA8-429C-AE0D-D3C19D88F69A}" type="presOf" srcId="{BFCEB102-E9B1-426D-BB35-4B5BDEC40360}" destId="{CDCB05FA-D2C8-4130-815D-C6C440EE74DD}" srcOrd="0" destOrd="1" presId="urn:microsoft.com/office/officeart/2005/8/layout/vList5"/>
    <dgm:cxn modelId="{5FFEA5A1-0322-4190-B9F5-5BDCD8E4DE0E}" type="presOf" srcId="{EEC363AE-162D-457E-817A-BF4EA567FB08}" destId="{7654FA08-791D-4C96-9CF9-1FCCE1A8145D}" srcOrd="0" destOrd="0" presId="urn:microsoft.com/office/officeart/2005/8/layout/vList5"/>
    <dgm:cxn modelId="{88F9DB95-79B6-475C-90B7-29A3D7001EC2}" srcId="{57F778ED-865B-4AB5-9FE1-7B3DBE7334C9}" destId="{136BDFBF-2845-40D0-A566-77EDE58D9EA6}" srcOrd="0" destOrd="0" parTransId="{DE2DCEC4-407E-41C4-AC8D-8EB1A89F62D1}" sibTransId="{581D3D42-DF0D-4F63-85A3-E0CE6EA810CE}"/>
    <dgm:cxn modelId="{67BCCB83-596B-465B-9F1A-EBBE9D08092A}" srcId="{9BE4BE56-E60C-432F-9AB2-FC6A6ADC1550}" destId="{4BC7AF23-5F4C-49CC-A15B-43373B935C60}" srcOrd="2" destOrd="0" parTransId="{B0FB4437-4855-4160-9F74-2D6FE7269755}" sibTransId="{DA5F139B-AC0B-46CF-801B-ADD0446114A3}"/>
    <dgm:cxn modelId="{6F96565C-70D1-4FAE-B519-F0991107BDF9}" type="presOf" srcId="{00C42FB0-9BDD-453E-89E6-58EF53671C37}" destId="{7654FA08-791D-4C96-9CF9-1FCCE1A8145D}" srcOrd="0" destOrd="2" presId="urn:microsoft.com/office/officeart/2005/8/layout/vList5"/>
    <dgm:cxn modelId="{6A600E45-7BF2-4FF5-8965-097BB67C9D61}" type="presOf" srcId="{6E089838-FC9A-4D5F-BBF9-24F9235E8458}" destId="{61C4BB7F-18A8-4904-B5DC-DF091535F59E}" srcOrd="0" destOrd="1" presId="urn:microsoft.com/office/officeart/2005/8/layout/vList5"/>
    <dgm:cxn modelId="{E76A4F80-F417-4C8D-B36A-3EBBCEA5B0AC}" type="presOf" srcId="{D18D993F-FDE5-4581-9F60-D7262B864E66}" destId="{CDCB05FA-D2C8-4130-815D-C6C440EE74DD}" srcOrd="0" destOrd="2" presId="urn:microsoft.com/office/officeart/2005/8/layout/vList5"/>
    <dgm:cxn modelId="{734F3707-D310-4062-9593-FA354A36341C}" type="presOf" srcId="{4BC7AF23-5F4C-49CC-A15B-43373B935C60}" destId="{61C4BB7F-18A8-4904-B5DC-DF091535F59E}" srcOrd="0" destOrd="2" presId="urn:microsoft.com/office/officeart/2005/8/layout/vList5"/>
    <dgm:cxn modelId="{7978BA0F-F141-4088-93F1-9059FA0531E3}" type="presOf" srcId="{A7234407-0337-4FD7-ABEC-BC2A7E026BC5}" destId="{7654FA08-791D-4C96-9CF9-1FCCE1A8145D}" srcOrd="0" destOrd="1" presId="urn:microsoft.com/office/officeart/2005/8/layout/vList5"/>
    <dgm:cxn modelId="{8AB51F55-F34B-420C-B3F5-17C0195322BE}" srcId="{6945926A-FBD1-49CE-AF87-3B218207F85B}" destId="{A7234407-0337-4FD7-ABEC-BC2A7E026BC5}" srcOrd="1" destOrd="0" parTransId="{BBEC6BA2-AA17-4182-8200-C7095B31D78A}" sibTransId="{418FFC50-D743-49AC-8DEE-95F7E064F734}"/>
    <dgm:cxn modelId="{CF42ADC4-132C-4FAF-8383-73184FE2FD8D}" type="presOf" srcId="{57F778ED-865B-4AB5-9FE1-7B3DBE7334C9}" destId="{AF9626B4-36F9-422A-98EB-C1B9B58B0E7D}" srcOrd="0" destOrd="0" presId="urn:microsoft.com/office/officeart/2005/8/layout/vList5"/>
    <dgm:cxn modelId="{C03E05BA-AEFB-4A73-8C6F-45F38D9D5AE2}" type="presParOf" srcId="{AF9626B4-36F9-422A-98EB-C1B9B58B0E7D}" destId="{972C4260-F2C4-4FBB-B6EC-678297C5D755}" srcOrd="0" destOrd="0" presId="urn:microsoft.com/office/officeart/2005/8/layout/vList5"/>
    <dgm:cxn modelId="{D1A9D0F4-B41D-4767-8FBB-CB4379BD608B}" type="presParOf" srcId="{972C4260-F2C4-4FBB-B6EC-678297C5D755}" destId="{AC335D0B-395F-4D82-B8DB-C23C85541612}" srcOrd="0" destOrd="0" presId="urn:microsoft.com/office/officeart/2005/8/layout/vList5"/>
    <dgm:cxn modelId="{2A046055-4C3A-4404-B04C-EEF6A0011D42}" type="presParOf" srcId="{972C4260-F2C4-4FBB-B6EC-678297C5D755}" destId="{CDCB05FA-D2C8-4130-815D-C6C440EE74DD}" srcOrd="1" destOrd="0" presId="urn:microsoft.com/office/officeart/2005/8/layout/vList5"/>
    <dgm:cxn modelId="{E6B286FE-8B7C-4D7A-AA42-C1A5D370A060}" type="presParOf" srcId="{AF9626B4-36F9-422A-98EB-C1B9B58B0E7D}" destId="{E65036E8-D664-42A0-B5B0-2063623261EC}" srcOrd="1" destOrd="0" presId="urn:microsoft.com/office/officeart/2005/8/layout/vList5"/>
    <dgm:cxn modelId="{8FD22A0A-523B-4256-8CE2-F91FD3317CC4}" type="presParOf" srcId="{AF9626B4-36F9-422A-98EB-C1B9B58B0E7D}" destId="{CFD819FB-A9FA-4C07-941F-0F9D1B30087D}" srcOrd="2" destOrd="0" presId="urn:microsoft.com/office/officeart/2005/8/layout/vList5"/>
    <dgm:cxn modelId="{1BAA8C2E-782E-40F5-8120-FF188C67D2EC}" type="presParOf" srcId="{CFD819FB-A9FA-4C07-941F-0F9D1B30087D}" destId="{BA0F15C7-6E2C-438D-8F3C-BF25524DEF59}" srcOrd="0" destOrd="0" presId="urn:microsoft.com/office/officeart/2005/8/layout/vList5"/>
    <dgm:cxn modelId="{1B40507F-158C-4156-B733-4806B7507DE7}" type="presParOf" srcId="{CFD819FB-A9FA-4C07-941F-0F9D1B30087D}" destId="{7654FA08-791D-4C96-9CF9-1FCCE1A8145D}" srcOrd="1" destOrd="0" presId="urn:microsoft.com/office/officeart/2005/8/layout/vList5"/>
    <dgm:cxn modelId="{0049DB4E-CF0F-4C2E-BC4B-2804AC56811B}" type="presParOf" srcId="{AF9626B4-36F9-422A-98EB-C1B9B58B0E7D}" destId="{CF1BEC41-8CCF-4278-AF8F-374D7FAA0954}" srcOrd="3" destOrd="0" presId="urn:microsoft.com/office/officeart/2005/8/layout/vList5"/>
    <dgm:cxn modelId="{3D3BD7A3-92E6-4B9F-9AE5-39D02E3C81A1}" type="presParOf" srcId="{AF9626B4-36F9-422A-98EB-C1B9B58B0E7D}" destId="{B91D96C5-45FF-4FDF-A72B-BCC1A353F0E9}" srcOrd="4" destOrd="0" presId="urn:microsoft.com/office/officeart/2005/8/layout/vList5"/>
    <dgm:cxn modelId="{715DF893-5FD6-4E40-80DC-B494C4AD0F62}" type="presParOf" srcId="{B91D96C5-45FF-4FDF-A72B-BCC1A353F0E9}" destId="{801B698D-87E8-440A-9B37-7BEF8D5B3487}" srcOrd="0" destOrd="0" presId="urn:microsoft.com/office/officeart/2005/8/layout/vList5"/>
    <dgm:cxn modelId="{92689A66-ACEB-424D-B281-C150E48A57E7}" type="presParOf" srcId="{B91D96C5-45FF-4FDF-A72B-BCC1A353F0E9}" destId="{61C4BB7F-18A8-4904-B5DC-DF091535F5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6F3E90-39C9-4365-BF39-B0FEEB5E1B3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AD2A7C0-DF45-4B0E-83A3-EC79B646BB31}">
      <dgm:prSet phldrT="[Text]" custT="1"/>
      <dgm:spPr>
        <a:xfrm>
          <a:off x="700130" y="327550"/>
          <a:ext cx="9245374" cy="1298337"/>
        </a:xfrm>
        <a:prstGeom prst="rect">
          <a:avLst/>
        </a:prstGeom>
      </dgm:spPr>
      <dgm:t>
        <a:bodyPr/>
        <a:lstStyle/>
        <a:p>
          <a:pPr>
            <a:spcAft>
              <a:spcPts val="0"/>
            </a:spcAft>
            <a:buNone/>
          </a:pPr>
          <a:r>
            <a:rPr lang="fr-B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CALL - EUR  114 million </a:t>
          </a:r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€ for 20 selected projects</a:t>
          </a:r>
          <a:endParaRPr lang="en-GB" sz="2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"/>
            <a:ea typeface="+mn-ea"/>
            <a:cs typeface="+mn-cs"/>
          </a:endParaRPr>
        </a:p>
      </dgm:t>
    </dgm:pt>
    <dgm:pt modelId="{E7723107-58D8-478A-98C5-F8E7C938892D}" type="parTrans" cxnId="{66576E2F-A03D-4C75-8890-8E27B154092F}">
      <dgm:prSet/>
      <dgm:spPr/>
      <dgm:t>
        <a:bodyPr/>
        <a:lstStyle/>
        <a:p>
          <a:endParaRPr lang="en-US" sz="4000"/>
        </a:p>
      </dgm:t>
    </dgm:pt>
    <dgm:pt modelId="{D13FF822-9710-432C-A7D0-C0FAC8B4D5EC}" type="sibTrans" cxnId="{66576E2F-A03D-4C75-8890-8E27B154092F}">
      <dgm:prSet/>
      <dgm:spPr>
        <a:xfrm>
          <a:off x="-5636023" y="-862915"/>
          <a:ext cx="6711383" cy="6711383"/>
        </a:xfrm>
        <a:prstGeom prst="blockArc">
          <a:avLst>
            <a:gd name="adj1" fmla="val 18900000"/>
            <a:gd name="adj2" fmla="val 2700000"/>
            <a:gd name="adj3" fmla="val 322"/>
          </a:avLst>
        </a:prstGeom>
      </dgm:spPr>
      <dgm:t>
        <a:bodyPr/>
        <a:lstStyle/>
        <a:p>
          <a:endParaRPr lang="en-US" sz="4000"/>
        </a:p>
      </dgm:t>
    </dgm:pt>
    <dgm:pt modelId="{07F4FC29-F7E6-432F-BA35-15C32B0ED9F6}">
      <dgm:prSet phldrT="[Text]" custT="1"/>
      <dgm:spPr>
        <a:xfrm>
          <a:off x="760795" y="3261289"/>
          <a:ext cx="9245374" cy="1611051"/>
        </a:xfrm>
      </dgm:spPr>
      <dgm:t>
        <a:bodyPr/>
        <a:lstStyle/>
        <a:p>
          <a:pPr algn="l">
            <a:buNone/>
          </a:pPr>
          <a:r>
            <a:rPr lang="en-GB" sz="2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WP was adopted on 6 Dec 2022 - </a:t>
          </a:r>
          <a:r>
            <a:rPr lang="en-US" sz="2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closing date:  20 Sept 2023</a:t>
          </a:r>
          <a:endParaRPr lang="en-GB" sz="28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1C20A82-281C-47AA-93B2-7E987CAE3179}" type="parTrans" cxnId="{E5B7C155-A217-4F26-8BE9-2751F7F35663}">
      <dgm:prSet/>
      <dgm:spPr/>
      <dgm:t>
        <a:bodyPr/>
        <a:lstStyle/>
        <a:p>
          <a:endParaRPr lang="en-US" sz="4000"/>
        </a:p>
      </dgm:t>
    </dgm:pt>
    <dgm:pt modelId="{707D1802-9973-4845-9A8B-D02CAB423309}" type="sibTrans" cxnId="{E5B7C155-A217-4F26-8BE9-2751F7F35663}">
      <dgm:prSet/>
      <dgm:spPr/>
      <dgm:t>
        <a:bodyPr/>
        <a:lstStyle/>
        <a:p>
          <a:endParaRPr lang="en-US" sz="4000"/>
        </a:p>
      </dgm:t>
    </dgm:pt>
    <dgm:pt modelId="{01E0C5FD-743D-4F88-8B82-7CB7B454A4D1}">
      <dgm:prSet phldrT="[Text]" custT="1"/>
      <dgm:spPr>
        <a:xfrm>
          <a:off x="995195" y="1695307"/>
          <a:ext cx="8882924" cy="1509166"/>
        </a:xfrm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CALL  - EUR 117.9 million € - selection on-going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"/>
            <a:ea typeface="+mn-ea"/>
            <a:cs typeface="+mn-cs"/>
          </a:endParaRPr>
        </a:p>
      </dgm:t>
    </dgm:pt>
    <dgm:pt modelId="{EBB6E8ED-DEEE-493C-AACC-50CCC4201B24}" type="sibTrans" cxnId="{8764B01B-3658-44E8-BBCB-06AB56A15F9C}">
      <dgm:prSet/>
      <dgm:spPr/>
      <dgm:t>
        <a:bodyPr/>
        <a:lstStyle/>
        <a:p>
          <a:endParaRPr lang="en-US" sz="4000"/>
        </a:p>
      </dgm:t>
    </dgm:pt>
    <dgm:pt modelId="{1D7C0A16-0432-48B6-A297-C29ACFE9CF30}" type="parTrans" cxnId="{8764B01B-3658-44E8-BBCB-06AB56A15F9C}">
      <dgm:prSet/>
      <dgm:spPr/>
      <dgm:t>
        <a:bodyPr/>
        <a:lstStyle/>
        <a:p>
          <a:endParaRPr lang="en-US" sz="4000"/>
        </a:p>
      </dgm:t>
    </dgm:pt>
    <dgm:pt modelId="{631A6572-3F76-4F54-A568-F0A594106E18}" type="pres">
      <dgm:prSet presAssocID="{116F3E90-39C9-4365-BF39-B0FEEB5E1B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E24DC37-5163-4EF8-A9FA-43CB4540D13E}" type="pres">
      <dgm:prSet presAssocID="{116F3E90-39C9-4365-BF39-B0FEEB5E1B3D}" presName="Name1" presStyleCnt="0"/>
      <dgm:spPr/>
    </dgm:pt>
    <dgm:pt modelId="{2C572EE9-5534-4D8A-B483-CF648E72310E}" type="pres">
      <dgm:prSet presAssocID="{116F3E90-39C9-4365-BF39-B0FEEB5E1B3D}" presName="cycle" presStyleCnt="0"/>
      <dgm:spPr/>
    </dgm:pt>
    <dgm:pt modelId="{4C21E2FF-8BB6-4D18-A45B-27D21F220F8B}" type="pres">
      <dgm:prSet presAssocID="{116F3E90-39C9-4365-BF39-B0FEEB5E1B3D}" presName="srcNode" presStyleLbl="node1" presStyleIdx="0" presStyleCnt="3"/>
      <dgm:spPr/>
    </dgm:pt>
    <dgm:pt modelId="{BDAC18E9-3C0B-47FD-A453-E63A85F289DB}" type="pres">
      <dgm:prSet presAssocID="{116F3E90-39C9-4365-BF39-B0FEEB5E1B3D}" presName="conn" presStyleLbl="parChTrans1D2" presStyleIdx="0" presStyleCnt="1"/>
      <dgm:spPr/>
      <dgm:t>
        <a:bodyPr/>
        <a:lstStyle/>
        <a:p>
          <a:endParaRPr lang="en-US"/>
        </a:p>
      </dgm:t>
    </dgm:pt>
    <dgm:pt modelId="{CAE89EEF-93EA-426A-87C9-D99E027EA383}" type="pres">
      <dgm:prSet presAssocID="{116F3E90-39C9-4365-BF39-B0FEEB5E1B3D}" presName="extraNode" presStyleLbl="node1" presStyleIdx="0" presStyleCnt="3"/>
      <dgm:spPr/>
    </dgm:pt>
    <dgm:pt modelId="{2A912A85-6082-4C82-AD3A-F55D293CF637}" type="pres">
      <dgm:prSet presAssocID="{116F3E90-39C9-4365-BF39-B0FEEB5E1B3D}" presName="dstNode" presStyleLbl="node1" presStyleIdx="0" presStyleCnt="3"/>
      <dgm:spPr/>
    </dgm:pt>
    <dgm:pt modelId="{F2B7CF8E-2880-442B-A01F-2C98CB661DE2}" type="pres">
      <dgm:prSet presAssocID="{7AD2A7C0-DF45-4B0E-83A3-EC79B646BB31}" presName="text_1" presStyleLbl="node1" presStyleIdx="0" presStyleCnt="3" custScaleY="130210" custLinFactNeighborX="170" custLinFactNeighborY="-4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FF996-5156-42DF-ADF0-E88C39A2EA0E}" type="pres">
      <dgm:prSet presAssocID="{7AD2A7C0-DF45-4B0E-83A3-EC79B646BB31}" presName="accent_1" presStyleCnt="0"/>
      <dgm:spPr/>
    </dgm:pt>
    <dgm:pt modelId="{47C543AA-8082-43BB-8A05-85BC2EE9B2E5}" type="pres">
      <dgm:prSet presAssocID="{7AD2A7C0-DF45-4B0E-83A3-EC79B646BB31}" presName="accentRepeatNode" presStyleLbl="solidFgAcc1" presStyleIdx="0" presStyleCnt="3" custLinFactNeighborY="3856"/>
      <dgm:spPr>
        <a:xfrm>
          <a:off x="68800" y="421977"/>
          <a:ext cx="1246388" cy="1246388"/>
        </a:xfrm>
        <a:prstGeom prst="ellipse">
          <a:avLst/>
        </a:prstGeom>
      </dgm:spPr>
    </dgm:pt>
    <dgm:pt modelId="{0523CA2D-67E3-46E7-A773-C07296CD1682}" type="pres">
      <dgm:prSet presAssocID="{01E0C5FD-743D-4F88-8B82-7CB7B454A4D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C75B6-5933-4DCA-8764-A162654CAC5F}" type="pres">
      <dgm:prSet presAssocID="{01E0C5FD-743D-4F88-8B82-7CB7B454A4D1}" presName="accent_2" presStyleCnt="0"/>
      <dgm:spPr/>
    </dgm:pt>
    <dgm:pt modelId="{3D3EA995-2AC9-471D-94E5-0A0C4B2B4536}" type="pres">
      <dgm:prSet presAssocID="{01E0C5FD-743D-4F88-8B82-7CB7B454A4D1}" presName="accentRepeatNode" presStyleLbl="solidFgAcc1" presStyleIdx="1" presStyleCnt="3" custLinFactNeighborX="-4751" custLinFactNeighborY="-139"/>
      <dgm:spPr>
        <a:xfrm>
          <a:off x="372034" y="1867849"/>
          <a:ext cx="1246388" cy="1246388"/>
        </a:xfrm>
        <a:prstGeom prst="ellipse">
          <a:avLst/>
        </a:prstGeom>
      </dgm:spPr>
    </dgm:pt>
    <dgm:pt modelId="{B5A5A6E3-FD60-4D50-A132-6C928870837E}" type="pres">
      <dgm:prSet presAssocID="{07F4FC29-F7E6-432F-BA35-15C32B0ED9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C151D-EAE7-46E7-ACC8-3205BEB956FC}" type="pres">
      <dgm:prSet presAssocID="{07F4FC29-F7E6-432F-BA35-15C32B0ED9F6}" presName="accent_3" presStyleCnt="0"/>
      <dgm:spPr/>
    </dgm:pt>
    <dgm:pt modelId="{FDD901A7-0211-4D5A-A739-27C83C0A8302}" type="pres">
      <dgm:prSet presAssocID="{07F4FC29-F7E6-432F-BA35-15C32B0ED9F6}" presName="accentRepeatNode" presStyleLbl="solidFgAcc1" presStyleIdx="2" presStyleCnt="3"/>
      <dgm:spPr>
        <a:xfrm>
          <a:off x="68800" y="3365248"/>
          <a:ext cx="1246388" cy="1246388"/>
        </a:xfrm>
        <a:prstGeom prst="ellipse">
          <a:avLst/>
        </a:prstGeom>
      </dgm:spPr>
    </dgm:pt>
  </dgm:ptLst>
  <dgm:cxnLst>
    <dgm:cxn modelId="{9C1A6059-23A2-4E9C-90D1-EFC8DDF20BEB}" type="presOf" srcId="{D13FF822-9710-432C-A7D0-C0FAC8B4D5EC}" destId="{BDAC18E9-3C0B-47FD-A453-E63A85F289DB}" srcOrd="0" destOrd="0" presId="urn:microsoft.com/office/officeart/2008/layout/VerticalCurvedList"/>
    <dgm:cxn modelId="{66576E2F-A03D-4C75-8890-8E27B154092F}" srcId="{116F3E90-39C9-4365-BF39-B0FEEB5E1B3D}" destId="{7AD2A7C0-DF45-4B0E-83A3-EC79B646BB31}" srcOrd="0" destOrd="0" parTransId="{E7723107-58D8-478A-98C5-F8E7C938892D}" sibTransId="{D13FF822-9710-432C-A7D0-C0FAC8B4D5EC}"/>
    <dgm:cxn modelId="{3D6637F0-ACDC-43A2-8AB5-7C9C40C7B36D}" type="presOf" srcId="{01E0C5FD-743D-4F88-8B82-7CB7B454A4D1}" destId="{0523CA2D-67E3-46E7-A773-C07296CD1682}" srcOrd="0" destOrd="0" presId="urn:microsoft.com/office/officeart/2008/layout/VerticalCurvedList"/>
    <dgm:cxn modelId="{E5B7C155-A217-4F26-8BE9-2751F7F35663}" srcId="{116F3E90-39C9-4365-BF39-B0FEEB5E1B3D}" destId="{07F4FC29-F7E6-432F-BA35-15C32B0ED9F6}" srcOrd="2" destOrd="0" parTransId="{C1C20A82-281C-47AA-93B2-7E987CAE3179}" sibTransId="{707D1802-9973-4845-9A8B-D02CAB423309}"/>
    <dgm:cxn modelId="{1147CECD-B52B-47C3-9641-EB9528BD46DF}" type="presOf" srcId="{116F3E90-39C9-4365-BF39-B0FEEB5E1B3D}" destId="{631A6572-3F76-4F54-A568-F0A594106E18}" srcOrd="0" destOrd="0" presId="urn:microsoft.com/office/officeart/2008/layout/VerticalCurvedList"/>
    <dgm:cxn modelId="{8764B01B-3658-44E8-BBCB-06AB56A15F9C}" srcId="{116F3E90-39C9-4365-BF39-B0FEEB5E1B3D}" destId="{01E0C5FD-743D-4F88-8B82-7CB7B454A4D1}" srcOrd="1" destOrd="0" parTransId="{1D7C0A16-0432-48B6-A297-C29ACFE9CF30}" sibTransId="{EBB6E8ED-DEEE-493C-AACC-50CCC4201B24}"/>
    <dgm:cxn modelId="{A460D408-D89F-4F9A-8C74-DFBB223B65F6}" type="presOf" srcId="{07F4FC29-F7E6-432F-BA35-15C32B0ED9F6}" destId="{B5A5A6E3-FD60-4D50-A132-6C928870837E}" srcOrd="0" destOrd="0" presId="urn:microsoft.com/office/officeart/2008/layout/VerticalCurvedList"/>
    <dgm:cxn modelId="{5F3998B7-567E-4EFF-98AD-2B4E019E77D5}" type="presOf" srcId="{7AD2A7C0-DF45-4B0E-83A3-EC79B646BB31}" destId="{F2B7CF8E-2880-442B-A01F-2C98CB661DE2}" srcOrd="0" destOrd="0" presId="urn:microsoft.com/office/officeart/2008/layout/VerticalCurvedList"/>
    <dgm:cxn modelId="{F83E21E7-F709-4141-A472-79E82AF9CACE}" type="presParOf" srcId="{631A6572-3F76-4F54-A568-F0A594106E18}" destId="{0E24DC37-5163-4EF8-A9FA-43CB4540D13E}" srcOrd="0" destOrd="0" presId="urn:microsoft.com/office/officeart/2008/layout/VerticalCurvedList"/>
    <dgm:cxn modelId="{90589F53-1DC4-4FED-8C14-481C1CD9D568}" type="presParOf" srcId="{0E24DC37-5163-4EF8-A9FA-43CB4540D13E}" destId="{2C572EE9-5534-4D8A-B483-CF648E72310E}" srcOrd="0" destOrd="0" presId="urn:microsoft.com/office/officeart/2008/layout/VerticalCurvedList"/>
    <dgm:cxn modelId="{1D08490B-C9BF-4CF7-83A2-B0C23D14B67F}" type="presParOf" srcId="{2C572EE9-5534-4D8A-B483-CF648E72310E}" destId="{4C21E2FF-8BB6-4D18-A45B-27D21F220F8B}" srcOrd="0" destOrd="0" presId="urn:microsoft.com/office/officeart/2008/layout/VerticalCurvedList"/>
    <dgm:cxn modelId="{ED15C279-3FF7-45A3-9005-E4CF147889AE}" type="presParOf" srcId="{2C572EE9-5534-4D8A-B483-CF648E72310E}" destId="{BDAC18E9-3C0B-47FD-A453-E63A85F289DB}" srcOrd="1" destOrd="0" presId="urn:microsoft.com/office/officeart/2008/layout/VerticalCurvedList"/>
    <dgm:cxn modelId="{F0C90DC5-B7B5-4595-AC7A-9D0C41D22BA0}" type="presParOf" srcId="{2C572EE9-5534-4D8A-B483-CF648E72310E}" destId="{CAE89EEF-93EA-426A-87C9-D99E027EA383}" srcOrd="2" destOrd="0" presId="urn:microsoft.com/office/officeart/2008/layout/VerticalCurvedList"/>
    <dgm:cxn modelId="{967FCC86-5F6C-4EF1-8F8B-556205D6D2EF}" type="presParOf" srcId="{2C572EE9-5534-4D8A-B483-CF648E72310E}" destId="{2A912A85-6082-4C82-AD3A-F55D293CF637}" srcOrd="3" destOrd="0" presId="urn:microsoft.com/office/officeart/2008/layout/VerticalCurvedList"/>
    <dgm:cxn modelId="{E0888C2D-8ABA-4059-ACA0-93DC998FE4B1}" type="presParOf" srcId="{0E24DC37-5163-4EF8-A9FA-43CB4540D13E}" destId="{F2B7CF8E-2880-442B-A01F-2C98CB661DE2}" srcOrd="1" destOrd="0" presId="urn:microsoft.com/office/officeart/2008/layout/VerticalCurvedList"/>
    <dgm:cxn modelId="{87DDC245-D88C-44F3-B1E6-814E8B4E27A4}" type="presParOf" srcId="{0E24DC37-5163-4EF8-A9FA-43CB4540D13E}" destId="{0AEFF996-5156-42DF-ADF0-E88C39A2EA0E}" srcOrd="2" destOrd="0" presId="urn:microsoft.com/office/officeart/2008/layout/VerticalCurvedList"/>
    <dgm:cxn modelId="{19A5E5F9-F62B-454A-95FF-A1428FCB6FE5}" type="presParOf" srcId="{0AEFF996-5156-42DF-ADF0-E88C39A2EA0E}" destId="{47C543AA-8082-43BB-8A05-85BC2EE9B2E5}" srcOrd="0" destOrd="0" presId="urn:microsoft.com/office/officeart/2008/layout/VerticalCurvedList"/>
    <dgm:cxn modelId="{7E1D1C28-E8ED-4F82-BA02-97732262FFDB}" type="presParOf" srcId="{0E24DC37-5163-4EF8-A9FA-43CB4540D13E}" destId="{0523CA2D-67E3-46E7-A773-C07296CD1682}" srcOrd="3" destOrd="0" presId="urn:microsoft.com/office/officeart/2008/layout/VerticalCurvedList"/>
    <dgm:cxn modelId="{8E9378F4-29F1-4031-9679-1C71034CF9AB}" type="presParOf" srcId="{0E24DC37-5163-4EF8-A9FA-43CB4540D13E}" destId="{32DC75B6-5933-4DCA-8764-A162654CAC5F}" srcOrd="4" destOrd="0" presId="urn:microsoft.com/office/officeart/2008/layout/VerticalCurvedList"/>
    <dgm:cxn modelId="{551FB1FC-4E96-4829-B399-AD53577DCA18}" type="presParOf" srcId="{32DC75B6-5933-4DCA-8764-A162654CAC5F}" destId="{3D3EA995-2AC9-471D-94E5-0A0C4B2B4536}" srcOrd="0" destOrd="0" presId="urn:microsoft.com/office/officeart/2008/layout/VerticalCurvedList"/>
    <dgm:cxn modelId="{42C90882-A478-4726-AD31-4C3620DFE0F0}" type="presParOf" srcId="{0E24DC37-5163-4EF8-A9FA-43CB4540D13E}" destId="{B5A5A6E3-FD60-4D50-A132-6C928870837E}" srcOrd="5" destOrd="0" presId="urn:microsoft.com/office/officeart/2008/layout/VerticalCurvedList"/>
    <dgm:cxn modelId="{7173EEED-74C7-4AC5-A8A8-2E8237A23993}" type="presParOf" srcId="{0E24DC37-5163-4EF8-A9FA-43CB4540D13E}" destId="{D32C151D-EAE7-46E7-ACC8-3205BEB956FC}" srcOrd="6" destOrd="0" presId="urn:microsoft.com/office/officeart/2008/layout/VerticalCurvedList"/>
    <dgm:cxn modelId="{4FD779DD-2B4E-46D7-95D4-13CFF7AA5FB3}" type="presParOf" srcId="{D32C151D-EAE7-46E7-ACC8-3205BEB956FC}" destId="{FDD901A7-0211-4D5A-A739-27C83C0A83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76213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3681128"/>
            <a:ext cx="5335270" cy="3908614"/>
          </a:xfrm>
        </p:spPr>
        <p:txBody>
          <a:bodyPr/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C114-EAAA-458E-83A0-501C4B2494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3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095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29001"/>
            <a:ext cx="5486400" cy="4838700"/>
          </a:xfrm>
        </p:spPr>
        <p:txBody>
          <a:bodyPr/>
          <a:lstStyle/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I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C114-EAAA-458E-83A0-501C4B2494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7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fr-BE" sz="16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7C114-EAAA-458E-83A0-501C4B249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680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7C114-EAAA-458E-83A0-501C4B249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672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7C114-EAAA-458E-83A0-501C4B249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256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6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0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1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69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1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9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8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571"/>
            <a:ext cx="12187429" cy="685685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33015" y="4585643"/>
            <a:ext cx="10399593" cy="603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623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248"/>
            <a:ext cx="12190861" cy="685750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779" y="1266817"/>
            <a:ext cx="1104570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2776" y="2059658"/>
            <a:ext cx="11045709" cy="431120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74638">
              <a:buFont typeface="Segoe UI" panose="020B0502040204020203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77514" y="63708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1B46D-6379-471F-B62F-8DF864A0151A}" type="slidenum">
              <a:rPr lang="en-GB" sz="1200" smtClean="0"/>
              <a:pPr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57226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  <p:sldLayoutId id="214748367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oZ7Dz4Xvl8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maritimeforum/en/frontpage/165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png"/><Relationship Id="rId4" Type="http://schemas.openxmlformats.org/officeDocument/2006/relationships/hyperlink" Target="https://ec.europa.eu/eusurvey/runner/MissionOceanWatersChart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A623094-AFD2-1725-7C18-B6C0254DE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124" y="1982938"/>
            <a:ext cx="10065224" cy="3151557"/>
          </a:xfrm>
        </p:spPr>
        <p:txBody>
          <a:bodyPr/>
          <a:lstStyle/>
          <a:p>
            <a:pPr algn="ctr"/>
            <a: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Policy Package for</a:t>
            </a:r>
            <a:br>
              <a:rPr lang="fr-BE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more sustainable </a:t>
            </a:r>
            <a:b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resilient </a:t>
            </a:r>
            <a:b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fisheries, aquaculture</a:t>
            </a:r>
            <a:b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marine ecosystems</a:t>
            </a:r>
            <a:r>
              <a:rPr lang="en-IE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IE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IE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9" descr="A picture containing text, nature&#10;&#10;Description automatically generated">
            <a:extLst>
              <a:ext uri="{FF2B5EF4-FFF2-40B4-BE49-F238E27FC236}">
                <a16:creationId xmlns:a16="http://schemas.microsoft.com/office/drawing/2014/main" xmlns="" id="{0EBAAF43-91E6-A009-43E1-6D4540923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57" t="-340" r="-1031" b="57823"/>
          <a:stretch/>
        </p:blipFill>
        <p:spPr>
          <a:xfrm>
            <a:off x="9898475" y="-29281"/>
            <a:ext cx="2373191" cy="2264087"/>
          </a:xfrm>
          <a:prstGeom prst="rect">
            <a:avLst/>
          </a:prstGeom>
        </p:spPr>
      </p:pic>
      <p:pic>
        <p:nvPicPr>
          <p:cNvPr id="4" name="Picture 5" descr="A picture containing text, ray&#10;&#10;Description automatically generated">
            <a:extLst>
              <a:ext uri="{FF2B5EF4-FFF2-40B4-BE49-F238E27FC236}">
                <a16:creationId xmlns:a16="http://schemas.microsoft.com/office/drawing/2014/main" xmlns="" id="{2E9A169C-D5D8-F9C2-D2E0-797799515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3" y="4646397"/>
            <a:ext cx="2597933" cy="22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27" y="1021968"/>
            <a:ext cx="11181145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GB" sz="3300" u="sng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>EU Missions: </a:t>
            </a:r>
            <a:r>
              <a:rPr lang="en-GB" sz="3600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/>
            </a:r>
            <a:br>
              <a:rPr lang="en-GB" sz="3600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</a:br>
            <a:r>
              <a:rPr lang="en-US" sz="2700" b="0" i="1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2700" i="1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> new way </a:t>
            </a:r>
            <a:r>
              <a:rPr lang="en-US" sz="2700" b="0" i="1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>to bring </a:t>
            </a:r>
            <a:r>
              <a:rPr lang="en-US" sz="2700" i="1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>concrete solutions </a:t>
            </a:r>
            <a:r>
              <a:rPr lang="en-US" sz="2700" b="0" i="1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>to some of our </a:t>
            </a:r>
            <a:r>
              <a:rPr lang="en-US" sz="2700" i="1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>greatest challenges.</a:t>
            </a:r>
            <a:r>
              <a:rPr lang="en-US" sz="3600" i="1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3600" i="1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</a:br>
            <a:endParaRPr lang="en-GB" sz="3600" i="1" dirty="0">
              <a:solidFill>
                <a:srgbClr val="0E98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43" y="1816609"/>
            <a:ext cx="11789222" cy="2031492"/>
          </a:xfrm>
          <a:prstGeom prst="rect">
            <a:avLst/>
          </a:prstGeom>
        </p:spPr>
        <p:txBody>
          <a:bodyPr/>
          <a:lstStyle/>
          <a:p>
            <a:pPr marL="452438" indent="-452438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24B9C"/>
                </a:solidFill>
              </a:rPr>
              <a:t>Our Mission? </a:t>
            </a:r>
            <a:r>
              <a:rPr lang="en-US" sz="3200" dirty="0">
                <a:solidFill>
                  <a:srgbClr val="024B9C"/>
                </a:solidFill>
              </a:rPr>
              <a:t>The restoration of our ocean and waters.</a:t>
            </a:r>
          </a:p>
          <a:p>
            <a:pPr marL="452438" indent="-452438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24B9C"/>
                </a:solidFill>
              </a:rPr>
              <a:t>Why a Mission? </a:t>
            </a:r>
            <a:r>
              <a:rPr lang="en-US" sz="3200" dirty="0">
                <a:solidFill>
                  <a:srgbClr val="024B9C"/>
                </a:solidFill>
              </a:rPr>
              <a:t>It tackles the problem on a European scale. </a:t>
            </a:r>
            <a:endParaRPr lang="en-US" sz="3200" b="1" dirty="0">
              <a:solidFill>
                <a:srgbClr val="024B9C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24B9C"/>
                </a:solidFill>
              </a:rPr>
              <a:t>Deliver</a:t>
            </a:r>
            <a:r>
              <a:rPr lang="en-US" sz="3200" dirty="0">
                <a:solidFill>
                  <a:srgbClr val="024B9C"/>
                </a:solidFill>
              </a:rPr>
              <a:t> </a:t>
            </a:r>
            <a:r>
              <a:rPr lang="en-US" sz="3200" b="1" dirty="0">
                <a:solidFill>
                  <a:srgbClr val="024B9C"/>
                </a:solidFill>
              </a:rPr>
              <a:t>impact </a:t>
            </a:r>
            <a:r>
              <a:rPr lang="en-US" sz="3200" dirty="0">
                <a:solidFill>
                  <a:srgbClr val="024B9C"/>
                </a:solidFill>
              </a:rPr>
              <a:t>: 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02FA43-301E-87EE-26EF-A2521E90A2FB}"/>
              </a:ext>
            </a:extLst>
          </p:cNvPr>
          <p:cNvSpPr txBox="1"/>
          <p:nvPr/>
        </p:nvSpPr>
        <p:spPr>
          <a:xfrm>
            <a:off x="3999060" y="3370446"/>
            <a:ext cx="770572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57200" defTabSz="925513">
              <a:lnSpc>
                <a:spcPct val="150000"/>
              </a:lnSpc>
              <a:buClr>
                <a:srgbClr val="A9D36D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24B9C"/>
                </a:solidFill>
              </a:rPr>
              <a:t>New role for R&amp;I</a:t>
            </a:r>
          </a:p>
          <a:p>
            <a:pPr marL="0" lvl="1" indent="-457200" defTabSz="925513">
              <a:lnSpc>
                <a:spcPct val="150000"/>
              </a:lnSpc>
              <a:buClr>
                <a:srgbClr val="A9D36D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24B9C"/>
                </a:solidFill>
              </a:rPr>
              <a:t>Portfolio of actions</a:t>
            </a:r>
          </a:p>
          <a:p>
            <a:pPr marL="0" lvl="1" indent="-457200" defTabSz="925513">
              <a:lnSpc>
                <a:spcPct val="150000"/>
              </a:lnSpc>
              <a:buClr>
                <a:srgbClr val="A9D36D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24B9C"/>
                </a:solidFill>
              </a:rPr>
              <a:t>New forms of governance &amp; collaboration</a:t>
            </a:r>
          </a:p>
          <a:p>
            <a:pPr marL="0" lvl="1" indent="-457200" defTabSz="925513">
              <a:lnSpc>
                <a:spcPct val="150000"/>
              </a:lnSpc>
              <a:buClr>
                <a:srgbClr val="A9D36D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24B9C"/>
                </a:solidFill>
              </a:rPr>
              <a:t>Citizens’ participation </a:t>
            </a:r>
            <a:endParaRPr lang="fr-BE" sz="2800" dirty="0">
              <a:solidFill>
                <a:srgbClr val="024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0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47" y="866274"/>
            <a:ext cx="11453824" cy="1289447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en-US" sz="3000" dirty="0">
                <a:solidFill>
                  <a:srgbClr val="035DC1"/>
                </a:solidFill>
                <a:latin typeface="Arial"/>
                <a:ea typeface="+mn-ea"/>
                <a:cs typeface="Arial"/>
              </a:rPr>
              <a:t>Mission "Restore our Ocean and Waters" </a:t>
            </a:r>
            <a:br>
              <a:rPr lang="en-US" sz="3000" dirty="0">
                <a:solidFill>
                  <a:srgbClr val="035DC1"/>
                </a:solidFill>
                <a:latin typeface="Arial"/>
                <a:ea typeface="+mn-ea"/>
                <a:cs typeface="Arial"/>
              </a:rPr>
            </a:br>
            <a:r>
              <a:rPr lang="en-US" sz="3000" dirty="0">
                <a:solidFill>
                  <a:srgbClr val="035DC1"/>
                </a:solidFill>
                <a:latin typeface="Arial"/>
                <a:ea typeface="+mn-ea"/>
                <a:cs typeface="Arial"/>
              </a:rPr>
              <a:t>-</a:t>
            </a:r>
            <a:r>
              <a:rPr lang="en-GB" sz="3000" dirty="0">
                <a:solidFill>
                  <a:srgbClr val="035DC1"/>
                </a:solidFill>
                <a:latin typeface="Arial"/>
                <a:ea typeface="+mn-ea"/>
                <a:cs typeface="Arial"/>
              </a:rPr>
              <a:t> objectives and targets</a:t>
            </a:r>
            <a:endParaRPr lang="en-US" sz="3000" dirty="0">
              <a:solidFill>
                <a:srgbClr val="035DC1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6110328"/>
              </p:ext>
            </p:extLst>
          </p:nvPr>
        </p:nvGraphicFramePr>
        <p:xfrm>
          <a:off x="334367" y="1792999"/>
          <a:ext cx="11453824" cy="395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34367" y="5800345"/>
            <a:ext cx="11611828" cy="974077"/>
            <a:chOff x="0" y="1564"/>
            <a:chExt cx="4123376" cy="1305469"/>
          </a:xfrm>
          <a:solidFill>
            <a:srgbClr val="ABD25E"/>
          </a:solidFill>
        </p:grpSpPr>
        <p:sp>
          <p:nvSpPr>
            <p:cNvPr id="10" name="Rounded Rectangle 9"/>
            <p:cNvSpPr/>
            <p:nvPr/>
          </p:nvSpPr>
          <p:spPr>
            <a:xfrm>
              <a:off x="0" y="1564"/>
              <a:ext cx="4123376" cy="130546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63728" y="65292"/>
              <a:ext cx="3995920" cy="11780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1263650" lvl="1" indent="-8064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cap="small" baseline="0" dirty="0"/>
                <a:t>ENABLERS: - Digital Ocean and waters knowledge System </a:t>
              </a:r>
            </a:p>
            <a:p>
              <a:pPr marL="1976438" lvl="4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cap="small" baseline="0" dirty="0"/>
                <a:t> - Public mobilization</a:t>
              </a:r>
              <a:r>
                <a:rPr lang="en-US" sz="2000" b="1" kern="1200" cap="small" dirty="0"/>
                <a:t> and engagement</a:t>
              </a:r>
              <a:r>
                <a:rPr lang="en-US" sz="2000" b="1" kern="1200" cap="small" baseline="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11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B53C16-7D2B-4946-AEB0-518803C38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2" r="4431" b="1"/>
          <a:stretch/>
        </p:blipFill>
        <p:spPr>
          <a:xfrm>
            <a:off x="3229703" y="0"/>
            <a:ext cx="5033479" cy="3449572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056A6B-DC42-4A69-B2AC-1B1D8C7DBD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8" r="-3" b="-3"/>
          <a:stretch/>
        </p:blipFill>
        <p:spPr>
          <a:xfrm>
            <a:off x="7416953" y="3441442"/>
            <a:ext cx="4810310" cy="3451965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8E2AE4-0D2E-422C-BFF3-C57BB6CA5A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6" r="4329" b="-3"/>
          <a:stretch/>
        </p:blipFill>
        <p:spPr>
          <a:xfrm>
            <a:off x="3212354" y="3458984"/>
            <a:ext cx="5033479" cy="344447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09FB3-38AC-4D0E-B50B-099BCF2B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7" y="1738735"/>
            <a:ext cx="3417506" cy="26205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kern="1200" dirty="0"/>
              <a:t>Ocean Mission lighthouses: </a:t>
            </a:r>
            <a:br>
              <a:rPr lang="en-US" sz="3200" kern="1200" dirty="0"/>
            </a:br>
            <a:r>
              <a:rPr lang="en-US" sz="2000" b="0" dirty="0"/>
              <a:t>sites to pilot, demonstrate, develop  and deploy the Mission activities across EU seas and river basins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3200" b="0" kern="1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A5D1AC3-136A-4394-A7E1-569F5B321A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84" r="1" b="1"/>
          <a:stretch/>
        </p:blipFill>
        <p:spPr>
          <a:xfrm>
            <a:off x="7491859" y="0"/>
            <a:ext cx="4787628" cy="3449572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61930A-726B-4D14-B9C7-6DAF88B388AC}"/>
              </a:ext>
            </a:extLst>
          </p:cNvPr>
          <p:cNvSpPr txBox="1"/>
          <p:nvPr/>
        </p:nvSpPr>
        <p:spPr>
          <a:xfrm>
            <a:off x="3907640" y="3481784"/>
            <a:ext cx="297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0448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Danube river basin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04483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EA9D60-65EC-47B6-9661-317E976E7035}"/>
              </a:ext>
            </a:extLst>
          </p:cNvPr>
          <p:cNvSpPr txBox="1"/>
          <p:nvPr/>
        </p:nvSpPr>
        <p:spPr>
          <a:xfrm>
            <a:off x="8245833" y="3441442"/>
            <a:ext cx="361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0448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Atlantic &amp; Arctic coast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04483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AC66952-70BE-455E-8FCC-FF0958E88709}"/>
              </a:ext>
            </a:extLst>
          </p:cNvPr>
          <p:cNvSpPr txBox="1"/>
          <p:nvPr/>
        </p:nvSpPr>
        <p:spPr>
          <a:xfrm>
            <a:off x="7255859" y="-75071"/>
            <a:ext cx="3293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0448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Mediterranean sea basin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04483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0E9A8F8-599A-4F52-BDE5-1C2DAE1A4982}"/>
              </a:ext>
            </a:extLst>
          </p:cNvPr>
          <p:cNvSpPr txBox="1"/>
          <p:nvPr/>
        </p:nvSpPr>
        <p:spPr>
          <a:xfrm>
            <a:off x="3335136" y="9412"/>
            <a:ext cx="382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>
                <a:ln>
                  <a:noFill/>
                </a:ln>
                <a:solidFill>
                  <a:srgbClr val="10448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Baltic &amp; North sea basin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27545" y="4225490"/>
            <a:ext cx="3174562" cy="1287761"/>
            <a:chOff x="0" y="1933"/>
            <a:chExt cx="3753926" cy="1276106"/>
          </a:xfrm>
        </p:grpSpPr>
        <p:sp>
          <p:nvSpPr>
            <p:cNvPr id="14" name="Rounded Rectangle 13"/>
            <p:cNvSpPr/>
            <p:nvPr/>
          </p:nvSpPr>
          <p:spPr>
            <a:xfrm>
              <a:off x="0" y="1933"/>
              <a:ext cx="3753926" cy="127610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62294" y="64227"/>
              <a:ext cx="3629338" cy="1151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Protect and restore marine and freshwaters ecosystems and biodiversity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37539" y="1842302"/>
            <a:ext cx="2861948" cy="1301837"/>
            <a:chOff x="0" y="1341844"/>
            <a:chExt cx="3753926" cy="1276106"/>
          </a:xfrm>
        </p:grpSpPr>
        <p:sp>
          <p:nvSpPr>
            <p:cNvPr id="18" name="Rounded Rectangle 17"/>
            <p:cNvSpPr/>
            <p:nvPr/>
          </p:nvSpPr>
          <p:spPr>
            <a:xfrm>
              <a:off x="0" y="1341844"/>
              <a:ext cx="3753926" cy="127610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 txBox="1"/>
            <p:nvPr/>
          </p:nvSpPr>
          <p:spPr>
            <a:xfrm>
              <a:off x="62294" y="1456394"/>
              <a:ext cx="3629339" cy="1161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Prevent and eliminate pollution of our ocean, </a:t>
              </a:r>
              <a:r>
                <a:rPr lang="en-US" sz="2000" b="1" cap="small" dirty="0">
                  <a:solidFill>
                    <a:srgbClr val="FFFFFF"/>
                  </a:solidFill>
                  <a:latin typeface="Segoe UI"/>
                </a:rPr>
                <a:t>s</a:t>
              </a:r>
              <a:r>
                <a:rPr kumimoji="0" lang="en-US" sz="2000" b="1" i="0" u="none" strike="noStrike" kern="1200" cap="small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eas</a:t>
              </a:r>
              <a:r>
                <a:rPr kumimoji="0" lang="en-US" sz="2000" b="1" i="0" u="none" strike="noStrike" kern="120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and  waters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69263" y="2063680"/>
            <a:ext cx="2768538" cy="1035901"/>
            <a:chOff x="0" y="2681756"/>
            <a:chExt cx="3753926" cy="1276106"/>
          </a:xfrm>
        </p:grpSpPr>
        <p:sp>
          <p:nvSpPr>
            <p:cNvPr id="22" name="Rounded Rectangle 21"/>
            <p:cNvSpPr/>
            <p:nvPr/>
          </p:nvSpPr>
          <p:spPr>
            <a:xfrm>
              <a:off x="0" y="2681756"/>
              <a:ext cx="3753926" cy="1276106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 txBox="1"/>
            <p:nvPr/>
          </p:nvSpPr>
          <p:spPr>
            <a:xfrm>
              <a:off x="62294" y="2744050"/>
              <a:ext cx="3629338" cy="1151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sm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Make the blue economy carbon- neutral and circular </a:t>
              </a:r>
              <a:endParaRPr kumimoji="0" lang="en-US" sz="2000" b="1" i="0" u="none" strike="noStrike" kern="120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24" name="Picture 23" descr="A lighthouse on a rocky cliff&#10;&#10;Description automatically generated with low confiden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80" y="5030730"/>
            <a:ext cx="1943904" cy="18272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B70497-1C05-4A10-A5F6-8AD0B524E6B2}"/>
              </a:ext>
            </a:extLst>
          </p:cNvPr>
          <p:cNvSpPr txBox="1"/>
          <p:nvPr/>
        </p:nvSpPr>
        <p:spPr>
          <a:xfrm>
            <a:off x="4675156" y="6171691"/>
            <a:ext cx="7107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  <a:latin typeface="Arial"/>
                <a:ea typeface="+mn-ea"/>
                <a:cs typeface="Arial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https://www.youtube.com/watch?v=poZ7Dz4Xvl8</a:t>
            </a:r>
            <a:r>
              <a:rPr lang="en-US" sz="1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 </a:t>
            </a:r>
            <a:endParaRPr lang="fr-BE" sz="1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53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xmlns="" id="{0C4ECA1C-3EB0-47A0-B75D-C1610A5CA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89238"/>
              </p:ext>
            </p:extLst>
          </p:nvPr>
        </p:nvGraphicFramePr>
        <p:xfrm>
          <a:off x="638083" y="1634317"/>
          <a:ext cx="10423208" cy="498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EA309A7-FDE9-45F4-937D-6973ACF8D3CE}"/>
              </a:ext>
            </a:extLst>
          </p:cNvPr>
          <p:cNvSpPr txBox="1"/>
          <p:nvPr/>
        </p:nvSpPr>
        <p:spPr>
          <a:xfrm>
            <a:off x="875087" y="2525531"/>
            <a:ext cx="841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8EACF03-3C52-46BA-9BFB-66D9F3F23A23}"/>
              </a:ext>
            </a:extLst>
          </p:cNvPr>
          <p:cNvSpPr txBox="1"/>
          <p:nvPr/>
        </p:nvSpPr>
        <p:spPr>
          <a:xfrm>
            <a:off x="1165290" y="3927039"/>
            <a:ext cx="93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F53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53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825025-2794-482B-982C-C29B1F4E77E9}"/>
              </a:ext>
            </a:extLst>
          </p:cNvPr>
          <p:cNvSpPr txBox="1"/>
          <p:nvPr/>
        </p:nvSpPr>
        <p:spPr>
          <a:xfrm>
            <a:off x="917393" y="5471879"/>
            <a:ext cx="841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B0D10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B0D10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C8BD287-61F0-42AA-A734-7CBAAB09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95" y="1059294"/>
            <a:ext cx="12350390" cy="7990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 Europe -  Mission Work </a:t>
            </a:r>
            <a:r>
              <a:rPr lang="en-US" sz="4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Calls</a:t>
            </a:r>
            <a:endParaRPr lang="en-US" sz="2400" dirty="0">
              <a:solidFill>
                <a:schemeClr val="tx2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540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68" y="867875"/>
            <a:ext cx="11336356" cy="675877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u="sng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>Mission Atlas</a:t>
            </a:r>
            <a:r>
              <a:rPr lang="en-US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> presents the Charter actions</a:t>
            </a:r>
            <a:br>
              <a:rPr lang="en-US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</a:br>
            <a:r>
              <a:rPr lang="en-US" sz="2200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>(available @ </a:t>
            </a:r>
            <a:r>
              <a:rPr lang="en-US" sz="2200" dirty="0">
                <a:solidFill>
                  <a:schemeClr val="tx2"/>
                </a:solidFill>
                <a:latin typeface="Arial"/>
                <a:ea typeface="+mn-ea"/>
                <a:cs typeface="Arial"/>
                <a:hlinkClick r:id="rId3"/>
              </a:rPr>
              <a:t>https://webgate.ec.europa.eu/maritimeforum/en/frontpage/1650</a:t>
            </a:r>
            <a:r>
              <a:rPr lang="en-US" sz="2200" dirty="0">
                <a:solidFill>
                  <a:srgbClr val="0E98E1"/>
                </a:solidFill>
                <a:latin typeface="Arial"/>
                <a:ea typeface="+mn-ea"/>
                <a:cs typeface="Arial"/>
              </a:rPr>
              <a:t>) </a:t>
            </a:r>
            <a:endParaRPr lang="fr-BE" sz="2700" dirty="0">
              <a:solidFill>
                <a:srgbClr val="0E98E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9CBD73E-09FA-492B-8D7D-447AFF75E808}"/>
              </a:ext>
            </a:extLst>
          </p:cNvPr>
          <p:cNvSpPr txBox="1">
            <a:spLocks/>
          </p:cNvSpPr>
          <p:nvPr/>
        </p:nvSpPr>
        <p:spPr>
          <a:xfrm>
            <a:off x="176868" y="6173785"/>
            <a:ext cx="8669323" cy="675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E98E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To join, submit Mission Charter application via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AA5"/>
                </a:solidFill>
                <a:effectLst/>
                <a:uLnTx/>
                <a:uFillTx/>
                <a:latin typeface="Arial"/>
                <a:ea typeface="+mj-ea"/>
                <a:cs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https://ec.europa.eu/eusurvey/runner/MissionOceanWatersCharter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AA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</a:t>
            </a: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1D4AA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139" y="1543752"/>
            <a:ext cx="7426493" cy="46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2023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1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72" y="1728642"/>
            <a:ext cx="10905699" cy="452928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E" b="1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Common Fisheries Policy Communication: </a:t>
            </a:r>
            <a:r>
              <a:rPr lang="en-IE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Implementation of the CFP and launching a </a:t>
            </a:r>
            <a:r>
              <a:rPr lang="en-IE" dirty="0">
                <a:latin typeface="+mj-lt"/>
                <a:cs typeface="Times New Roman"/>
              </a:rPr>
              <a:t>Fisheries and Oceans Pact </a:t>
            </a:r>
          </a:p>
          <a:p>
            <a:pPr algn="just">
              <a:lnSpc>
                <a:spcPct val="150000"/>
              </a:lnSpc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Marine Action Plan: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Protecting and restoring marine ecosystems</a:t>
            </a:r>
            <a:endParaRPr lang="en-IE" dirty="0">
              <a:effectLst/>
              <a:latin typeface="+mj-lt"/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Energy Transition Initiative: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Promoting and</a:t>
            </a:r>
            <a:r>
              <a:rPr lang="en-GB" dirty="0"/>
              <a:t> accelerating the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energy transition in fisheries and aquaculture</a:t>
            </a:r>
          </a:p>
          <a:p>
            <a:pPr algn="just">
              <a:lnSpc>
                <a:spcPct val="150000"/>
              </a:lnSpc>
            </a:pPr>
            <a:r>
              <a:rPr lang="en-GB" b="1" dirty="0">
                <a:ea typeface="Calibri" panose="020F0502020204030204" pitchFamily="34" charset="0"/>
                <a:cs typeface="Times New Roman"/>
              </a:rPr>
              <a:t>Common Market Organisation Report: </a:t>
            </a:r>
            <a:r>
              <a:rPr lang="en-GB" dirty="0">
                <a:ea typeface="Calibri" panose="020F0502020204030204" pitchFamily="34" charset="0"/>
                <a:cs typeface="Times New Roman"/>
              </a:rPr>
              <a:t>Implementation of the CMO Regulation</a:t>
            </a:r>
            <a:endParaRPr lang="en-IE" dirty="0"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b="1" dirty="0"/>
              <a:t>What is in the Package?</a:t>
            </a:r>
          </a:p>
        </p:txBody>
      </p:sp>
      <p:pic>
        <p:nvPicPr>
          <p:cNvPr id="6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xmlns="" id="{B35A1F26-0EC3-4188-074A-DD4E12733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437" y="-20995"/>
            <a:ext cx="3608681" cy="32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1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b="1" dirty="0"/>
              <a:t>Communication on the Common Fisheries Policy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7802" y="1712423"/>
            <a:ext cx="6977893" cy="2174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CFP was reformed in 2013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 is no need for a new reform. All tools to address the current challenges are available in the existing legislative framework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u="sng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722" y="3828016"/>
            <a:ext cx="5471642" cy="2155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What is needed?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A swifter and better implementation based on cooperation between all parties</a:t>
            </a:r>
            <a:endParaRPr lang="en-US" sz="24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2317A4-EBF3-3417-2F1E-01159E495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72278" y="1903896"/>
            <a:ext cx="1486558" cy="1243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22" y="4250427"/>
            <a:ext cx="1336108" cy="1336108"/>
          </a:xfrm>
          <a:prstGeom prst="rect">
            <a:avLst/>
          </a:prstGeom>
        </p:spPr>
      </p:pic>
      <p:pic>
        <p:nvPicPr>
          <p:cNvPr id="5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xmlns="" id="{85685DB3-8E69-35CE-A37E-A6559561C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437" y="-20995"/>
            <a:ext cx="3608681" cy="32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70722" y="1612669"/>
            <a:ext cx="6718551" cy="3873731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Objectives: </a:t>
            </a:r>
          </a:p>
          <a:p>
            <a:pPr marL="0" indent="0">
              <a:buNone/>
            </a:pPr>
            <a:endParaRPr lang="en-GB" b="1" u="sng" dirty="0"/>
          </a:p>
          <a:p>
            <a:pPr>
              <a:buClrTx/>
            </a:pPr>
            <a:r>
              <a:rPr lang="en-GB" dirty="0"/>
              <a:t>Impro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dirty="0"/>
              <a:t> CPF implementation in the </a:t>
            </a:r>
            <a:r>
              <a:rPr lang="en-GB" b="1" dirty="0"/>
              <a:t>short term</a:t>
            </a:r>
          </a:p>
          <a:p>
            <a:pPr>
              <a:buClrTx/>
            </a:pPr>
            <a:r>
              <a:rPr lang="en-GB" dirty="0"/>
              <a:t>Reinforce </a:t>
            </a:r>
            <a:r>
              <a:rPr lang="en-GB" b="1" dirty="0"/>
              <a:t>dialogue</a:t>
            </a:r>
            <a:r>
              <a:rPr lang="en-GB" dirty="0"/>
              <a:t> and mutual understanding, joining forces to prepare for future work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2005" y="482860"/>
            <a:ext cx="10515600" cy="782357"/>
          </a:xfrm>
        </p:spPr>
        <p:txBody>
          <a:bodyPr/>
          <a:lstStyle/>
          <a:p>
            <a:r>
              <a:rPr lang="en-US" sz="3600" b="1" dirty="0"/>
              <a:t>Fisheries and Oceans Pact: a vision towards the future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701" y="2436674"/>
            <a:ext cx="1096236" cy="1096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90" y="4091552"/>
            <a:ext cx="839925" cy="839925"/>
          </a:xfrm>
          <a:prstGeom prst="rect">
            <a:avLst/>
          </a:prstGeom>
        </p:spPr>
      </p:pic>
      <p:pic>
        <p:nvPicPr>
          <p:cNvPr id="3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41B712FB-05B2-5A26-324D-6242532B7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1880" y="4509387"/>
            <a:ext cx="2743200" cy="23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/>
            </a:r>
            <a:br>
              <a:rPr lang="en-GB"/>
            </a:b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677" y="293740"/>
            <a:ext cx="10515600" cy="782357"/>
          </a:xfrm>
        </p:spPr>
        <p:txBody>
          <a:bodyPr/>
          <a:lstStyle/>
          <a:p>
            <a:r>
              <a:rPr lang="fr-BE" sz="3600" b="1" dirty="0"/>
              <a:t>Marine Action Plan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838199" y="1625600"/>
            <a:ext cx="10402456" cy="533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400" b="1" dirty="0"/>
              <a:t>Protecting and restoring marine ecosystems for sustainable and resilient fisheries</a:t>
            </a:r>
            <a:r>
              <a:rPr lang="fr-BE" sz="2400" b="1" dirty="0"/>
              <a:t>:</a:t>
            </a:r>
            <a:endParaRPr lang="en-GB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Improve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gear selectivity 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&amp; address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bycatch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sensitive species </a:t>
            </a:r>
            <a:endParaRPr lang="en-GB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Protect the </a:t>
            </a:r>
            <a:r>
              <a:rPr lang="en-GB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seabed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Transition</a:t>
            </a:r>
            <a:r>
              <a:rPr lang="en-IE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IE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E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E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2317A4-EBF3-3417-2F1E-01159E495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46421" y="2428634"/>
            <a:ext cx="719861" cy="602265"/>
          </a:xfrm>
          <a:prstGeom prst="rect">
            <a:avLst/>
          </a:prstGeom>
        </p:spPr>
      </p:pic>
      <p:pic>
        <p:nvPicPr>
          <p:cNvPr id="7" name="Graphic 6" descr="Anemone and clownfish outline">
            <a:extLst>
              <a:ext uri="{FF2B5EF4-FFF2-40B4-BE49-F238E27FC236}">
                <a16:creationId xmlns:a16="http://schemas.microsoft.com/office/drawing/2014/main" xmlns="" id="{C4FCFD9B-BC22-FB44-EBBD-CB5322DEC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8982" y="3328168"/>
            <a:ext cx="667407" cy="667407"/>
          </a:xfrm>
          <a:prstGeom prst="rect">
            <a:avLst/>
          </a:prstGeom>
        </p:spPr>
      </p:pic>
      <p:pic>
        <p:nvPicPr>
          <p:cNvPr id="9" name="Graphic 8" descr="Koi outline">
            <a:extLst>
              <a:ext uri="{FF2B5EF4-FFF2-40B4-BE49-F238E27FC236}">
                <a16:creationId xmlns:a16="http://schemas.microsoft.com/office/drawing/2014/main" xmlns="" id="{01C86128-17B0-9EBF-8D16-C84ED4BBCD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5780" y="4345389"/>
            <a:ext cx="667407" cy="667407"/>
          </a:xfrm>
          <a:prstGeom prst="rect">
            <a:avLst/>
          </a:prstGeom>
        </p:spPr>
      </p:pic>
      <p:pic>
        <p:nvPicPr>
          <p:cNvPr id="11" name="Graphic 10" descr="Sort with solid fill">
            <a:extLst>
              <a:ext uri="{FF2B5EF4-FFF2-40B4-BE49-F238E27FC236}">
                <a16:creationId xmlns:a16="http://schemas.microsoft.com/office/drawing/2014/main" xmlns="" id="{372628B6-1B30-FFB0-5F95-D7350347F2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0057" y="5425134"/>
            <a:ext cx="667407" cy="667407"/>
          </a:xfrm>
          <a:prstGeom prst="rect">
            <a:avLst/>
          </a:prstGeom>
        </p:spPr>
      </p:pic>
      <p:pic>
        <p:nvPicPr>
          <p:cNvPr id="6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CCDA0B3E-44AE-0381-400E-3BE827DB64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H="1">
            <a:off x="1880" y="4509387"/>
            <a:ext cx="2743200" cy="23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8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0000" y="1971929"/>
            <a:ext cx="10473897" cy="38819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A boost for the energy transition of the fisheries and aquaculture sector by supporting:</a:t>
            </a:r>
          </a:p>
          <a:p>
            <a:pPr lvl="1"/>
            <a:r>
              <a:rPr lang="en-US" sz="2800" dirty="0"/>
              <a:t>the uptake of</a:t>
            </a:r>
            <a:r>
              <a:rPr lang="en-US" sz="2800" b="1" dirty="0"/>
              <a:t> energy efficiency investments </a:t>
            </a:r>
            <a:r>
              <a:rPr lang="en-US" sz="2800" dirty="0"/>
              <a:t>in the short to medium-term</a:t>
            </a:r>
            <a:endParaRPr lang="en-US" sz="2800" dirty="0">
              <a:cs typeface="Arial"/>
            </a:endParaRPr>
          </a:p>
          <a:p>
            <a:pPr lvl="1"/>
            <a:r>
              <a:rPr lang="en-US" sz="2800" dirty="0"/>
              <a:t>further developing and </a:t>
            </a:r>
            <a:r>
              <a:rPr lang="en-US" sz="2800" b="1" dirty="0"/>
              <a:t>adopting</a:t>
            </a:r>
            <a:r>
              <a:rPr lang="en-US" sz="2800" dirty="0"/>
              <a:t> additional </a:t>
            </a:r>
            <a:r>
              <a:rPr lang="en-US" sz="2800" b="1" dirty="0"/>
              <a:t>renewable and low-carbon energy sources</a:t>
            </a:r>
            <a:r>
              <a:rPr lang="en-US" sz="2800" dirty="0"/>
              <a:t> in the medium to long-term</a:t>
            </a:r>
          </a:p>
          <a:p>
            <a:pPr lvl="1"/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3248" y="610876"/>
            <a:ext cx="10515600" cy="782357"/>
          </a:xfrm>
        </p:spPr>
        <p:txBody>
          <a:bodyPr/>
          <a:lstStyle/>
          <a:p>
            <a:r>
              <a:rPr lang="fr-BE" b="1" dirty="0"/>
              <a:t>Energy Transition Initiative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5" y="1900809"/>
            <a:ext cx="982895" cy="1080000"/>
          </a:xfrm>
          <a:prstGeom prst="rect">
            <a:avLst/>
          </a:prstGeom>
        </p:spPr>
      </p:pic>
      <p:pic>
        <p:nvPicPr>
          <p:cNvPr id="6" name="Picture 5" descr="A picture containing text, ray&#10;&#10;Description automatically generated">
            <a:extLst>
              <a:ext uri="{FF2B5EF4-FFF2-40B4-BE49-F238E27FC236}">
                <a16:creationId xmlns:a16="http://schemas.microsoft.com/office/drawing/2014/main" xmlns="" id="{EF94CFBF-813C-D136-1475-F6EEA81BD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3" y="4200349"/>
            <a:ext cx="3109030" cy="26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0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4 areas to accelerate energy transition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73288" y="1862753"/>
            <a:ext cx="9045423" cy="3810284"/>
            <a:chOff x="2760547" y="2397211"/>
            <a:chExt cx="8009471" cy="3373900"/>
          </a:xfrm>
        </p:grpSpPr>
        <p:sp>
          <p:nvSpPr>
            <p:cNvPr id="5" name="Rectangle 4"/>
            <p:cNvSpPr/>
            <p:nvPr/>
          </p:nvSpPr>
          <p:spPr>
            <a:xfrm>
              <a:off x="9175389" y="3663478"/>
              <a:ext cx="1594629" cy="1989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Develop skills 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and a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workforce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prepared and ready for the energy transition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60547" y="3781660"/>
              <a:ext cx="1800201" cy="1989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Improve the governance framework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and coordination/cooperation between stakeholders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46338" y="3779888"/>
              <a:ext cx="1800201" cy="1444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2000" b="1" dirty="0"/>
                <a:t>Close the gaps </a:t>
              </a:r>
              <a:r>
                <a:rPr lang="en-GB" sz="2000" dirty="0"/>
                <a:t>in available </a:t>
              </a:r>
              <a:r>
                <a:rPr lang="en-GB" sz="2000" b="1" dirty="0"/>
                <a:t>technology and knowledge </a:t>
              </a:r>
              <a:r>
                <a:rPr lang="en-GB" sz="2000" dirty="0"/>
                <a:t>through R&amp;I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9598" y="3776344"/>
              <a:ext cx="1800201" cy="1989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dirty="0"/>
                <a:t>Improve the business environment, including </a:t>
              </a:r>
              <a:r>
                <a:rPr lang="en-US" sz="2000" b="1" dirty="0"/>
                <a:t>financing opportunities and awareness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8878006" y="3564705"/>
              <a:ext cx="0" cy="136815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740767" y="3539492"/>
              <a:ext cx="0" cy="136815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901007" y="3564705"/>
              <a:ext cx="0" cy="136815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309" y="2397211"/>
              <a:ext cx="870358" cy="87035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809" y="2397211"/>
              <a:ext cx="929044" cy="92904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38" y="2011140"/>
            <a:ext cx="876540" cy="8765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89" y="1862753"/>
            <a:ext cx="1057943" cy="1159667"/>
          </a:xfrm>
          <a:prstGeom prst="rect">
            <a:avLst/>
          </a:prstGeom>
        </p:spPr>
      </p:pic>
      <p:pic>
        <p:nvPicPr>
          <p:cNvPr id="2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="" id="{9BA5B086-D70E-B4CD-AEAD-0AEC79FB8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703734" y="-6168"/>
            <a:ext cx="3495792" cy="30038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F5607B-5665-8D4B-960F-9B8066ECCECB}"/>
              </a:ext>
            </a:extLst>
          </p:cNvPr>
          <p:cNvSpPr txBox="1"/>
          <p:nvPr/>
        </p:nvSpPr>
        <p:spPr>
          <a:xfrm>
            <a:off x="3957398" y="5810008"/>
            <a:ext cx="4583761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Energy Transition Partnership</a:t>
            </a:r>
            <a:endParaRPr lang="en-I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0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374" y="1555021"/>
            <a:ext cx="11047776" cy="4448072"/>
          </a:xfrm>
        </p:spPr>
        <p:txBody>
          <a:bodyPr/>
          <a:lstStyle/>
          <a:p>
            <a:pPr lvl="0"/>
            <a:r>
              <a:rPr lang="en-GB" dirty="0"/>
              <a:t>The reformed market policy effectively helps </a:t>
            </a:r>
            <a:r>
              <a:rPr lang="en-GB" b="1" dirty="0"/>
              <a:t>achieve the CFP objectives</a:t>
            </a:r>
            <a:r>
              <a:rPr lang="en-GB" dirty="0"/>
              <a:t>:  competitiveness, market stability, transparency and ensuring a diverse supply of seafood to consumers. </a:t>
            </a:r>
          </a:p>
          <a:p>
            <a:pPr lvl="0"/>
            <a:r>
              <a:rPr lang="en-GB" dirty="0"/>
              <a:t>Professional organisations, in particular </a:t>
            </a:r>
            <a:r>
              <a:rPr lang="en-GB" b="1" dirty="0"/>
              <a:t>Producer Organisations</a:t>
            </a:r>
            <a:r>
              <a:rPr lang="en-GB" dirty="0"/>
              <a:t>, are instrumental in improving market conditions for fisheries and aquaculture producers. </a:t>
            </a:r>
          </a:p>
          <a:p>
            <a:pPr lvl="0"/>
            <a:r>
              <a:rPr lang="en-GB" dirty="0"/>
              <a:t>The CMO increased competitiveness through common legislative framework </a:t>
            </a:r>
            <a:r>
              <a:rPr lang="en-GB" b="1" dirty="0"/>
              <a:t>governed by the same marketing standards</a:t>
            </a:r>
            <a:r>
              <a:rPr lang="en-GB" dirty="0"/>
              <a:t>. </a:t>
            </a:r>
          </a:p>
          <a:p>
            <a:r>
              <a:rPr lang="en-GB" dirty="0"/>
              <a:t>The CMO also set standards for </a:t>
            </a:r>
            <a:r>
              <a:rPr lang="en-GB" b="1" dirty="0"/>
              <a:t>market intelligence</a:t>
            </a:r>
            <a:r>
              <a:rPr lang="en-GB" dirty="0"/>
              <a:t> supporting policymaking and operators’ strategies, in particular in times of crises.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Key messages from the CMO report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49595B8B-4DDD-9DE4-BF27-04A9A2629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1880" y="4509387"/>
            <a:ext cx="2743200" cy="23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0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64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26d4ca-1ed8-42f0-8f23-f43336c44f4f">
      <Terms xmlns="http://schemas.microsoft.com/office/infopath/2007/PartnerControls"/>
    </lcf76f155ced4ddcb4097134ff3c332f>
    <TaxCatchAll xmlns="5a2aaeef-7754-4071-a86d-fc61c328f6f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F47E9E9043943AC0F0B26B8C0A136" ma:contentTypeVersion="10" ma:contentTypeDescription="Create a new document." ma:contentTypeScope="" ma:versionID="0e677ea720faf7e0381b0d119a2117a3">
  <xsd:schema xmlns:xsd="http://www.w3.org/2001/XMLSchema" xmlns:xs="http://www.w3.org/2001/XMLSchema" xmlns:p="http://schemas.microsoft.com/office/2006/metadata/properties" xmlns:ns2="e226d4ca-1ed8-42f0-8f23-f43336c44f4f" xmlns:ns3="5a2aaeef-7754-4071-a86d-fc61c328f6f7" targetNamespace="http://schemas.microsoft.com/office/2006/metadata/properties" ma:root="true" ma:fieldsID="b5d045f95e541972e60f20fa578c1fd5" ns2:_="" ns3:_="">
    <xsd:import namespace="e226d4ca-1ed8-42f0-8f23-f43336c44f4f"/>
    <xsd:import namespace="5a2aaeef-7754-4071-a86d-fc61c328f6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6d4ca-1ed8-42f0-8f23-f43336c44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aaeef-7754-4071-a86d-fc61c328f6f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5b6c70a-114c-4610-b2c1-4402fb628c5c}" ma:internalName="TaxCatchAll" ma:showField="CatchAllData" ma:web="5a2aaeef-7754-4071-a86d-fc61c328f6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E85DC8-B603-4758-9FA8-C986D411DEBF}">
  <ds:schemaRefs>
    <ds:schemaRef ds:uri="http://purl.org/dc/dcmitype/"/>
    <ds:schemaRef ds:uri="e226d4ca-1ed8-42f0-8f23-f43336c44f4f"/>
    <ds:schemaRef ds:uri="5a2aaeef-7754-4071-a86d-fc61c328f6f7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35673C-A68E-48E5-B6D4-95026A850651}">
  <ds:schemaRefs>
    <ds:schemaRef ds:uri="5a2aaeef-7754-4071-a86d-fc61c328f6f7"/>
    <ds:schemaRef ds:uri="e226d4ca-1ed8-42f0-8f23-f43336c44f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F00326-166E-468F-B916-FD93CA6358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6801</TotalTime>
  <Words>633</Words>
  <Application>Microsoft Office PowerPoint</Application>
  <PresentationFormat>Widescreen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Segoe UI</vt:lpstr>
      <vt:lpstr>Segoe UI Semibold</vt:lpstr>
      <vt:lpstr>Symbol</vt:lpstr>
      <vt:lpstr>Times New Roman</vt:lpstr>
      <vt:lpstr>Wingdings</vt:lpstr>
      <vt:lpstr>Office Theme</vt:lpstr>
      <vt:lpstr>Policy Package for  more sustainable  and resilient  fisheries, aquaculture and marine ecosystems </vt:lpstr>
      <vt:lpstr>What is in the Package?</vt:lpstr>
      <vt:lpstr>Communication on the Common Fisheries Policy</vt:lpstr>
      <vt:lpstr>Fisheries and Oceans Pact: a vision towards the future</vt:lpstr>
      <vt:lpstr>Marine Action Plan</vt:lpstr>
      <vt:lpstr>Energy Transition Initiative</vt:lpstr>
      <vt:lpstr>4 areas to accelerate energy transition</vt:lpstr>
      <vt:lpstr>Key messages from the CMO report</vt:lpstr>
      <vt:lpstr>PowerPoint Presentation</vt:lpstr>
      <vt:lpstr>EU Missions:  A new way to bring concrete solutions to some of our greatest challenges. </vt:lpstr>
      <vt:lpstr>Mission "Restore our Ocean and Waters"  - objectives and targets</vt:lpstr>
      <vt:lpstr>Ocean Mission lighthouses:  sites to pilot, demonstrate, develop  and deploy the Mission activities across EU seas and river basins </vt:lpstr>
      <vt:lpstr> Horizon Europe -  Mission Work Programmes/ Calls</vt:lpstr>
      <vt:lpstr>Mission Atlas presents the Charter actions (available @ https://webgate.ec.europa.eu/maritimeforum/en/frontpage/1650) </vt:lpstr>
      <vt:lpstr>Thank you 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the  Common Fisheries Policy</dc:title>
  <dc:creator>GALLOUZE Camille (MARE)</dc:creator>
  <cp:lastModifiedBy>Aile Otsa</cp:lastModifiedBy>
  <cp:revision>132</cp:revision>
  <dcterms:created xsi:type="dcterms:W3CDTF">2023-02-14T12:38:26Z</dcterms:created>
  <dcterms:modified xsi:type="dcterms:W3CDTF">2023-05-29T10:15:02Z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2023-02-14T17:28:30Z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6b034b96-4753-4769-9214-06a64b536597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0x0101007EDF47E9E9043943AC0F0B26B8C0A136</vt:lpwstr>
  </property>
  <property fmtid="{D5CDD505-2E9C-101B-9397-08002B2CF9AE}" pid="10" name="MediaServiceImageTags">
    <vt:lpwstr/>
  </property>
</Properties>
</file>